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7" r:id="rId14"/>
    <p:sldId id="268" r:id="rId15"/>
    <p:sldId id="272" r:id="rId16"/>
    <p:sldId id="269" r:id="rId17"/>
    <p:sldId id="270" r:id="rId18"/>
    <p:sldId id="271" r:id="rId19"/>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95FE7967-4551-444F-8F21-0852376AAB7F}" type="datetimeFigureOut">
              <a:rPr lang="en-GB" smtClean="0"/>
              <a:t>22/03/2019</a:t>
            </a:fld>
            <a:endParaRPr lang="en-GB"/>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3DE12B98-E9CB-46C9-93A9-545FDBC2471E}" type="slidenum">
              <a:rPr lang="en-GB" smtClean="0"/>
              <a:t>‹#›</a:t>
            </a:fld>
            <a:endParaRPr lang="en-GB"/>
          </a:p>
        </p:txBody>
      </p:sp>
    </p:spTree>
    <p:extLst>
      <p:ext uri="{BB962C8B-B14F-4D97-AF65-F5344CB8AC3E}">
        <p14:creationId xmlns:p14="http://schemas.microsoft.com/office/powerpoint/2010/main" val="6843361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357" y="457200"/>
            <a:ext cx="7772400" cy="1470025"/>
          </a:xfrm>
        </p:spPr>
        <p:txBody>
          <a:bodyPr/>
          <a:lstStyle/>
          <a:p>
            <a:r>
              <a:rPr lang="en-GB" dirty="0" smtClean="0">
                <a:latin typeface="SassoonCRInfant" panose="02010503020300020003" pitchFamily="2" charset="0"/>
              </a:rPr>
              <a:t>Welcome to </a:t>
            </a:r>
            <a:br>
              <a:rPr lang="en-GB" dirty="0" smtClean="0">
                <a:latin typeface="SassoonCRInfant" panose="02010503020300020003" pitchFamily="2" charset="0"/>
              </a:rPr>
            </a:br>
            <a:r>
              <a:rPr lang="en-GB" dirty="0" smtClean="0">
                <a:latin typeface="SassoonCRInfant" panose="02010503020300020003" pitchFamily="2" charset="0"/>
              </a:rPr>
              <a:t>Armadale Primary School</a:t>
            </a:r>
            <a:endParaRPr lang="en-GB" dirty="0">
              <a:latin typeface="SassoonCRInfant" panose="02010503020300020003" pitchFamily="2" charset="0"/>
            </a:endParaRPr>
          </a:p>
        </p:txBody>
      </p:sp>
      <p:sp>
        <p:nvSpPr>
          <p:cNvPr id="3" name="Subtitle 2"/>
          <p:cNvSpPr>
            <a:spLocks noGrp="1"/>
          </p:cNvSpPr>
          <p:nvPr>
            <p:ph type="subTitle" idx="1"/>
          </p:nvPr>
        </p:nvSpPr>
        <p:spPr>
          <a:xfrm>
            <a:off x="1295400" y="5029200"/>
            <a:ext cx="6400800" cy="1430294"/>
          </a:xfrm>
        </p:spPr>
        <p:txBody>
          <a:bodyPr>
            <a:normAutofit/>
          </a:bodyPr>
          <a:lstStyle/>
          <a:p>
            <a:r>
              <a:rPr lang="en-GB" sz="4400" dirty="0" smtClean="0">
                <a:latin typeface="SassoonCRInfant" panose="02010503020300020003" pitchFamily="2" charset="0"/>
              </a:rPr>
              <a:t>Starting Nursery</a:t>
            </a:r>
            <a:endParaRPr lang="en-GB" sz="4400" dirty="0">
              <a:latin typeface="SassoonCRInfant" panose="02010503020300020003"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623" y="2203622"/>
            <a:ext cx="3657600" cy="274320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259" y="2203622"/>
            <a:ext cx="3657600" cy="2743200"/>
          </a:xfrm>
          <a:prstGeom prst="rect">
            <a:avLst/>
          </a:prstGeom>
          <a:ln>
            <a:noFill/>
          </a:ln>
          <a:effectLst>
            <a:softEdge rad="112500"/>
          </a:effectLst>
        </p:spPr>
      </p:pic>
    </p:spTree>
    <p:extLst>
      <p:ext uri="{BB962C8B-B14F-4D97-AF65-F5344CB8AC3E}">
        <p14:creationId xmlns:p14="http://schemas.microsoft.com/office/powerpoint/2010/main" val="230658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40083">
            <a:off x="7411113" y="5581445"/>
            <a:ext cx="893066" cy="1067070"/>
          </a:xfrm>
          <a:prstGeom prst="rect">
            <a:avLst/>
          </a:prstGeom>
        </p:spPr>
      </p:pic>
      <p:sp>
        <p:nvSpPr>
          <p:cNvPr id="2" name="Title 1"/>
          <p:cNvSpPr>
            <a:spLocks noGrp="1"/>
          </p:cNvSpPr>
          <p:nvPr>
            <p:ph type="title"/>
          </p:nvPr>
        </p:nvSpPr>
        <p:spPr/>
        <p:txBody>
          <a:bodyPr/>
          <a:lstStyle/>
          <a:p>
            <a:r>
              <a:rPr lang="en-GB" dirty="0" smtClean="0"/>
              <a:t>Healthy Lifestyles</a:t>
            </a:r>
            <a:endParaRPr lang="en-GB" dirty="0"/>
          </a:p>
        </p:txBody>
      </p:sp>
      <p:sp>
        <p:nvSpPr>
          <p:cNvPr id="3" name="Content Placeholder 2"/>
          <p:cNvSpPr>
            <a:spLocks noGrp="1"/>
          </p:cNvSpPr>
          <p:nvPr>
            <p:ph idx="1"/>
          </p:nvPr>
        </p:nvSpPr>
        <p:spPr>
          <a:xfrm>
            <a:off x="457200" y="1219200"/>
            <a:ext cx="8229600" cy="5257800"/>
          </a:xfrm>
        </p:spPr>
        <p:txBody>
          <a:bodyPr>
            <a:normAutofit/>
          </a:bodyPr>
          <a:lstStyle/>
          <a:p>
            <a:r>
              <a:rPr lang="en-GB" sz="2400" b="1" dirty="0" smtClean="0"/>
              <a:t>Daily Snack </a:t>
            </a:r>
          </a:p>
          <a:p>
            <a:r>
              <a:rPr lang="en-GB" sz="2400" b="1" dirty="0" smtClean="0"/>
              <a:t>Planned weekly/pupil choice</a:t>
            </a:r>
            <a:r>
              <a:rPr lang="en-GB" sz="2400" dirty="0" smtClean="0"/>
              <a:t>. £1.50</a:t>
            </a:r>
          </a:p>
          <a:p>
            <a:pPr marL="0" indent="0">
              <a:buNone/>
            </a:pPr>
            <a:endParaRPr lang="en-GB" sz="2400" dirty="0"/>
          </a:p>
          <a:p>
            <a:r>
              <a:rPr lang="en-GB" sz="2400" b="1" dirty="0" smtClean="0"/>
              <a:t>Healthy Lunches</a:t>
            </a:r>
          </a:p>
          <a:p>
            <a:r>
              <a:rPr lang="en-GB" sz="2400" b="1" dirty="0" smtClean="0"/>
              <a:t>Packed Lunch/School Lunch. </a:t>
            </a:r>
            <a:r>
              <a:rPr lang="en-GB" sz="2400" dirty="0" smtClean="0"/>
              <a:t>£2.04</a:t>
            </a:r>
            <a:endParaRPr lang="en-GB" sz="2400" b="1" dirty="0" smtClean="0"/>
          </a:p>
          <a:p>
            <a:endParaRPr lang="en-GB" sz="2400" b="1" dirty="0"/>
          </a:p>
          <a:p>
            <a:r>
              <a:rPr lang="en-GB" sz="2400" b="1" dirty="0" smtClean="0"/>
              <a:t>Tooth brushing - </a:t>
            </a:r>
            <a:r>
              <a:rPr lang="en-GB" sz="2400" dirty="0" smtClean="0"/>
              <a:t>Scottish </a:t>
            </a:r>
            <a:r>
              <a:rPr lang="en-GB" sz="2400" dirty="0"/>
              <a:t>Government Childsmile Programme.  </a:t>
            </a:r>
            <a:endParaRPr lang="en-GB" sz="2400" dirty="0" smtClean="0"/>
          </a:p>
          <a:p>
            <a:pPr marL="0" indent="0">
              <a:buNone/>
            </a:pPr>
            <a:endParaRPr lang="en-GB" sz="2400" dirty="0" smtClean="0"/>
          </a:p>
          <a:p>
            <a:r>
              <a:rPr lang="en-GB" sz="2400" b="1" dirty="0" smtClean="0"/>
              <a:t>Toileting independently</a:t>
            </a:r>
            <a:endParaRPr lang="en-GB" sz="2400" dirty="0" smtClean="0"/>
          </a:p>
          <a:p>
            <a:pPr marL="0" indent="0">
              <a:buNone/>
            </a:pPr>
            <a:r>
              <a:rPr lang="en-GB" sz="2400" i="1" dirty="0"/>
              <a:t>	</a:t>
            </a:r>
            <a:r>
              <a:rPr lang="en-GB" sz="2400" i="1" dirty="0" smtClean="0"/>
              <a:t>Staff support at child’s pace</a:t>
            </a:r>
          </a:p>
          <a:p>
            <a:pPr marL="0" indent="0">
              <a:buNone/>
            </a:pPr>
            <a:r>
              <a:rPr lang="en-GB" sz="2400" i="1" dirty="0"/>
              <a:t>	</a:t>
            </a:r>
            <a:r>
              <a:rPr lang="en-GB" sz="2400" i="1" dirty="0" smtClean="0"/>
              <a:t>Change of clothes</a:t>
            </a:r>
          </a:p>
          <a:p>
            <a:endParaRPr lang="en-GB" sz="2400" dirty="0"/>
          </a:p>
          <a:p>
            <a:endParaRPr lang="en-GB" sz="2400" dirty="0" smtClean="0"/>
          </a:p>
          <a:p>
            <a:pPr marL="0" indent="0">
              <a:buNone/>
            </a:pPr>
            <a:endParaRPr lang="en-GB" dirty="0"/>
          </a:p>
          <a:p>
            <a:pPr marL="0" indent="0">
              <a:buNone/>
            </a:pPr>
            <a:endParaRPr lang="en-GB" dirty="0"/>
          </a:p>
          <a:p>
            <a:endParaRPr lang="en-GB"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1071563" cy="1066800"/>
          </a:xfrm>
          <a:prstGeom prst="rect">
            <a:avLst/>
          </a:prstGeom>
        </p:spPr>
      </p:pic>
    </p:spTree>
    <p:extLst>
      <p:ext uri="{BB962C8B-B14F-4D97-AF65-F5344CB8AC3E}">
        <p14:creationId xmlns:p14="http://schemas.microsoft.com/office/powerpoint/2010/main" val="1801988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Nursery Curriculum</a:t>
            </a:r>
            <a:endParaRPr lang="en-GB" dirty="0"/>
          </a:p>
        </p:txBody>
      </p:sp>
      <p:sp>
        <p:nvSpPr>
          <p:cNvPr id="3" name="Content Placeholder 2"/>
          <p:cNvSpPr>
            <a:spLocks noGrp="1"/>
          </p:cNvSpPr>
          <p:nvPr>
            <p:ph idx="1"/>
          </p:nvPr>
        </p:nvSpPr>
        <p:spPr/>
        <p:txBody>
          <a:bodyPr>
            <a:normAutofit/>
          </a:bodyPr>
          <a:lstStyle/>
          <a:p>
            <a:r>
              <a:rPr lang="en-GB" sz="2400" dirty="0"/>
              <a:t>Curriculum for Excellence </a:t>
            </a:r>
            <a:r>
              <a:rPr lang="en-GB" sz="2400" dirty="0" smtClean="0"/>
              <a:t>for </a:t>
            </a:r>
            <a:r>
              <a:rPr lang="en-GB" sz="2400" dirty="0"/>
              <a:t>all young children and young people from 3-18.   </a:t>
            </a:r>
            <a:endParaRPr lang="en-GB" sz="2400" dirty="0" smtClean="0"/>
          </a:p>
          <a:p>
            <a:endParaRPr lang="en-GB" sz="1400" b="1" dirty="0"/>
          </a:p>
          <a:p>
            <a:pPr>
              <a:buFont typeface="Wingdings" panose="05000000000000000000" pitchFamily="2" charset="2"/>
              <a:buChar char="§"/>
            </a:pPr>
            <a:r>
              <a:rPr lang="en-GB" sz="1800" b="1" dirty="0" smtClean="0"/>
              <a:t>Health &amp; Wellbeing</a:t>
            </a:r>
          </a:p>
          <a:p>
            <a:pPr>
              <a:buFont typeface="Wingdings" panose="05000000000000000000" pitchFamily="2" charset="2"/>
              <a:buChar char="§"/>
            </a:pPr>
            <a:r>
              <a:rPr lang="en-GB" sz="1800" b="1" dirty="0" smtClean="0"/>
              <a:t>Literacy and English</a:t>
            </a:r>
          </a:p>
          <a:p>
            <a:pPr>
              <a:buFont typeface="Wingdings" panose="05000000000000000000" pitchFamily="2" charset="2"/>
              <a:buChar char="§"/>
            </a:pPr>
            <a:r>
              <a:rPr lang="en-GB" sz="1800" b="1" dirty="0" smtClean="0"/>
              <a:t>Numeracy and Mathematics</a:t>
            </a:r>
          </a:p>
          <a:p>
            <a:pPr>
              <a:buFont typeface="Wingdings" panose="05000000000000000000" pitchFamily="2" charset="2"/>
              <a:buChar char="§"/>
            </a:pPr>
            <a:r>
              <a:rPr lang="en-GB" sz="1800" b="1" dirty="0" smtClean="0"/>
              <a:t>Social Studies</a:t>
            </a:r>
          </a:p>
          <a:p>
            <a:pPr>
              <a:buFont typeface="Wingdings" panose="05000000000000000000" pitchFamily="2" charset="2"/>
              <a:buChar char="§"/>
            </a:pPr>
            <a:r>
              <a:rPr lang="en-GB" sz="1800" b="1" dirty="0" smtClean="0"/>
              <a:t>Technologies</a:t>
            </a:r>
          </a:p>
          <a:p>
            <a:pPr>
              <a:buFont typeface="Wingdings" panose="05000000000000000000" pitchFamily="2" charset="2"/>
              <a:buChar char="§"/>
            </a:pPr>
            <a:r>
              <a:rPr lang="en-GB" sz="1800" b="1" dirty="0" smtClean="0"/>
              <a:t>Science</a:t>
            </a:r>
          </a:p>
          <a:p>
            <a:pPr>
              <a:buFont typeface="Wingdings" panose="05000000000000000000" pitchFamily="2" charset="2"/>
              <a:buChar char="§"/>
            </a:pPr>
            <a:r>
              <a:rPr lang="en-GB" sz="1800" b="1" dirty="0" smtClean="0"/>
              <a:t>Expressive Arts</a:t>
            </a:r>
          </a:p>
          <a:p>
            <a:pPr>
              <a:buFont typeface="Wingdings" panose="05000000000000000000" pitchFamily="2" charset="2"/>
              <a:buChar char="§"/>
            </a:pPr>
            <a:r>
              <a:rPr lang="en-GB" sz="1800" b="1" dirty="0" smtClean="0"/>
              <a:t>Religious Education</a:t>
            </a:r>
            <a:endParaRPr lang="en-GB" sz="1800" b="1" dirty="0"/>
          </a:p>
          <a:p>
            <a:pPr marL="0" indent="0">
              <a:buNone/>
            </a:pPr>
            <a:endParaRPr lang="en-GB" sz="1400" b="1" dirty="0" smtClean="0"/>
          </a:p>
          <a:p>
            <a:pPr marL="0" indent="0" algn="ctr">
              <a:buNone/>
            </a:pPr>
            <a:endParaRPr lang="en-GB" sz="1800" b="1" dirty="0"/>
          </a:p>
          <a:p>
            <a:pPr marL="0" indent="0" algn="ctr">
              <a:buNone/>
            </a:pPr>
            <a:endParaRPr lang="en-GB" sz="1800" b="1" dirty="0" smtClean="0"/>
          </a:p>
          <a:p>
            <a:pPr marL="0" indent="0" algn="ctr">
              <a:buNone/>
            </a:pPr>
            <a:endParaRPr lang="en-GB" sz="1800" b="1" dirty="0" smtClean="0"/>
          </a:p>
          <a:p>
            <a:pPr marL="0" indent="0">
              <a:buNone/>
            </a:pP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962400"/>
            <a:ext cx="3787086" cy="2140527"/>
          </a:xfrm>
          <a:prstGeom prst="rect">
            <a:avLst/>
          </a:prstGeom>
        </p:spPr>
      </p:pic>
    </p:spTree>
    <p:extLst>
      <p:ext uri="{BB962C8B-B14F-4D97-AF65-F5344CB8AC3E}">
        <p14:creationId xmlns:p14="http://schemas.microsoft.com/office/powerpoint/2010/main" val="2318209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1143000"/>
          </a:xfrm>
        </p:spPr>
        <p:txBody>
          <a:bodyPr/>
          <a:lstStyle/>
          <a:p>
            <a:r>
              <a:rPr lang="en-GB" dirty="0" smtClean="0"/>
              <a:t>Consultative Planning</a:t>
            </a:r>
            <a:endParaRPr lang="en-GB" dirty="0"/>
          </a:p>
        </p:txBody>
      </p:sp>
      <p:sp>
        <p:nvSpPr>
          <p:cNvPr id="3" name="Content Placeholder 2"/>
          <p:cNvSpPr>
            <a:spLocks noGrp="1"/>
          </p:cNvSpPr>
          <p:nvPr>
            <p:ph idx="1"/>
          </p:nvPr>
        </p:nvSpPr>
        <p:spPr>
          <a:xfrm>
            <a:off x="457200" y="1524000"/>
            <a:ext cx="8229600" cy="4602163"/>
          </a:xfrm>
        </p:spPr>
        <p:txBody>
          <a:bodyPr>
            <a:normAutofit/>
          </a:bodyPr>
          <a:lstStyle/>
          <a:p>
            <a:r>
              <a:rPr lang="en-GB" sz="4000" dirty="0" smtClean="0"/>
              <a:t>Pupil involvement &amp; ownership</a:t>
            </a:r>
          </a:p>
          <a:p>
            <a:r>
              <a:rPr lang="en-GB" sz="4000" dirty="0" smtClean="0"/>
              <a:t>Possible lines of development</a:t>
            </a:r>
          </a:p>
          <a:p>
            <a:r>
              <a:rPr lang="en-GB" sz="4000" dirty="0" smtClean="0"/>
              <a:t>Reviewed regularly with pupils</a:t>
            </a:r>
          </a:p>
          <a:p>
            <a:r>
              <a:rPr lang="en-GB" sz="4000" dirty="0" smtClean="0"/>
              <a:t>Staff guide – curriculum, key developmental milestones and observational assessment</a:t>
            </a:r>
            <a:endParaRPr lang="en-GB" sz="4000" dirty="0"/>
          </a:p>
          <a:p>
            <a:endParaRPr lang="en-GB" dirty="0"/>
          </a:p>
          <a:p>
            <a:pPr marL="0" indent="0">
              <a:buNone/>
            </a:pPr>
            <a:endParaRPr lang="en-GB" dirty="0"/>
          </a:p>
        </p:txBody>
      </p:sp>
      <p:pic>
        <p:nvPicPr>
          <p:cNvPr id="1026" name="Picture 2" descr="C:\Users\victoria.philip\AppData\Local\Microsoft\Windows\Temporary Internet Files\Content.IE5\4L0M3TSS\ch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452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GB" dirty="0" smtClean="0"/>
              <a:t>Online Learners Journal</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a:t>
            </a:r>
            <a:r>
              <a:rPr lang="en-GB" dirty="0"/>
              <a:t>nursery staff </a:t>
            </a:r>
            <a:r>
              <a:rPr lang="en-GB" dirty="0" smtClean="0"/>
              <a:t> record </a:t>
            </a:r>
            <a:r>
              <a:rPr lang="en-GB" dirty="0"/>
              <a:t>you </a:t>
            </a:r>
            <a:r>
              <a:rPr lang="en-GB" dirty="0" smtClean="0"/>
              <a:t>child’s interests and learning within a </a:t>
            </a:r>
            <a:r>
              <a:rPr lang="en-GB" dirty="0" err="1" smtClean="0"/>
              <a:t>Floorbook</a:t>
            </a:r>
            <a:r>
              <a:rPr lang="en-GB" dirty="0" smtClean="0"/>
              <a:t> </a:t>
            </a:r>
          </a:p>
          <a:p>
            <a:r>
              <a:rPr lang="en-GB" dirty="0" smtClean="0"/>
              <a:t>Online Learners </a:t>
            </a:r>
            <a:r>
              <a:rPr lang="en-GB" dirty="0"/>
              <a:t>Journal </a:t>
            </a:r>
            <a:r>
              <a:rPr lang="en-GB" dirty="0" smtClean="0"/>
              <a:t>to share learning with you which </a:t>
            </a:r>
            <a:r>
              <a:rPr lang="en-GB" dirty="0"/>
              <a:t>you can </a:t>
            </a:r>
            <a:r>
              <a:rPr lang="en-GB" dirty="0" smtClean="0"/>
              <a:t>access, anytime that suits, through </a:t>
            </a:r>
            <a:r>
              <a:rPr lang="en-GB" dirty="0"/>
              <a:t>a secure server. </a:t>
            </a:r>
            <a:endParaRPr lang="en-GB" dirty="0" smtClean="0"/>
          </a:p>
          <a:p>
            <a:pPr marL="0" indent="0">
              <a:buNone/>
            </a:pPr>
            <a:endParaRPr lang="en-GB" dirty="0" smtClean="0"/>
          </a:p>
          <a:p>
            <a:r>
              <a:rPr lang="en-GB" dirty="0" smtClean="0"/>
              <a:t>The </a:t>
            </a:r>
            <a:r>
              <a:rPr lang="en-GB" dirty="0"/>
              <a:t>Children’s </a:t>
            </a:r>
            <a:r>
              <a:rPr lang="en-GB" dirty="0" smtClean="0"/>
              <a:t>Learning Journals </a:t>
            </a:r>
            <a:r>
              <a:rPr lang="en-GB" dirty="0"/>
              <a:t>will contain staff observations of your child, your child’s quotes, photographs </a:t>
            </a:r>
            <a:r>
              <a:rPr lang="en-GB" dirty="0" smtClean="0"/>
              <a:t>and </a:t>
            </a:r>
            <a:r>
              <a:rPr lang="en-GB" dirty="0"/>
              <a:t>examples of your child’s art work.  </a:t>
            </a:r>
            <a:endParaRPr lang="en-GB" dirty="0" smtClean="0"/>
          </a:p>
          <a:p>
            <a:pPr marL="0" indent="0">
              <a:buNone/>
            </a:pPr>
            <a:endParaRPr lang="en-GB" dirty="0"/>
          </a:p>
          <a:p>
            <a:r>
              <a:rPr lang="en-GB" dirty="0" smtClean="0"/>
              <a:t>You are welcome </a:t>
            </a:r>
            <a:r>
              <a:rPr lang="en-GB" dirty="0"/>
              <a:t>to contribute your comments on your child’s interests and learning in the </a:t>
            </a:r>
            <a:r>
              <a:rPr lang="en-GB" dirty="0" smtClean="0"/>
              <a:t>nursery and any achievements from home.</a:t>
            </a:r>
            <a:endParaRPr lang="en-GB" dirty="0"/>
          </a:p>
          <a:p>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4636"/>
            <a:ext cx="1600200" cy="1600200"/>
          </a:xfrm>
          <a:prstGeom prst="rect">
            <a:avLst/>
          </a:prstGeom>
        </p:spPr>
      </p:pic>
    </p:spTree>
    <p:extLst>
      <p:ext uri="{BB962C8B-B14F-4D97-AF65-F5344CB8AC3E}">
        <p14:creationId xmlns:p14="http://schemas.microsoft.com/office/powerpoint/2010/main" val="4137569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Working in Partnership with parents</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There are lots of ways you can get involved in the nursery including:</a:t>
            </a:r>
          </a:p>
          <a:p>
            <a:pPr marL="0" indent="0">
              <a:buNone/>
            </a:pPr>
            <a:endParaRPr lang="en-GB" sz="2400" dirty="0" smtClean="0"/>
          </a:p>
          <a:p>
            <a:r>
              <a:rPr lang="en-GB" sz="2400" dirty="0" smtClean="0"/>
              <a:t>Becoming a parent helper</a:t>
            </a:r>
          </a:p>
          <a:p>
            <a:r>
              <a:rPr lang="en-GB" sz="2400" dirty="0" smtClean="0"/>
              <a:t>Attending our ‘LEAPS’ coffee mornings</a:t>
            </a:r>
          </a:p>
          <a:p>
            <a:r>
              <a:rPr lang="en-GB" sz="2400" dirty="0" smtClean="0"/>
              <a:t>Visiting our Stay, Play &amp; Learn Sessions</a:t>
            </a:r>
          </a:p>
          <a:p>
            <a:r>
              <a:rPr lang="en-GB" sz="2400" dirty="0" smtClean="0"/>
              <a:t>Contributing to our ‘Home &amp; Away’ wall display.</a:t>
            </a:r>
          </a:p>
          <a:p>
            <a:pPr marL="0" indent="0">
              <a:buNone/>
            </a:pPr>
            <a:endParaRPr lang="en-GB" sz="2400" dirty="0"/>
          </a:p>
          <a:p>
            <a:pPr marL="0" indent="0">
              <a:buNone/>
            </a:pPr>
            <a:r>
              <a:rPr lang="en-GB" sz="2400" dirty="0" smtClean="0"/>
              <a:t>More information is available within our newsletters, website or displayed on the parents notice board.</a:t>
            </a:r>
          </a:p>
          <a:p>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362200"/>
            <a:ext cx="2058767" cy="2162175"/>
          </a:xfrm>
          <a:prstGeom prst="rect">
            <a:avLst/>
          </a:prstGeom>
        </p:spPr>
      </p:pic>
      <p:sp>
        <p:nvSpPr>
          <p:cNvPr id="5" name="TextBox 4"/>
          <p:cNvSpPr txBox="1"/>
          <p:nvPr/>
        </p:nvSpPr>
        <p:spPr>
          <a:xfrm>
            <a:off x="7079673" y="4465948"/>
            <a:ext cx="160020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554143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Keeping up to date</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There are lots of ways we try to keep parents and carers up to date with events in our nursery.</a:t>
            </a:r>
          </a:p>
          <a:p>
            <a:pPr marL="0" indent="0">
              <a:buNone/>
            </a:pPr>
            <a:endParaRPr lang="en-GB" sz="2400" dirty="0" smtClean="0"/>
          </a:p>
          <a:p>
            <a:r>
              <a:rPr lang="en-GB" sz="2400" dirty="0" smtClean="0"/>
              <a:t>Newsletters</a:t>
            </a:r>
          </a:p>
          <a:p>
            <a:r>
              <a:rPr lang="en-GB" sz="2400" dirty="0" smtClean="0"/>
              <a:t>Chalk board at door</a:t>
            </a:r>
          </a:p>
          <a:p>
            <a:r>
              <a:rPr lang="en-GB" sz="2400" dirty="0" smtClean="0"/>
              <a:t>Notice Board</a:t>
            </a:r>
          </a:p>
          <a:p>
            <a:r>
              <a:rPr lang="en-GB" sz="2400" dirty="0"/>
              <a:t>Website:	</a:t>
            </a:r>
            <a:r>
              <a:rPr lang="en-GB" sz="2400" dirty="0">
                <a:solidFill>
                  <a:srgbClr val="0070C0"/>
                </a:solidFill>
              </a:rPr>
              <a:t>https://armadaleprimary.westlothian.org.uk/</a:t>
            </a:r>
            <a:endParaRPr lang="en-GB" sz="2400" dirty="0" smtClean="0">
              <a:solidFill>
                <a:srgbClr val="0070C0"/>
              </a:solidFill>
            </a:endParaRPr>
          </a:p>
          <a:p>
            <a:r>
              <a:rPr lang="en-GB" sz="2400" dirty="0" smtClean="0"/>
              <a:t>Twitter:	</a:t>
            </a:r>
            <a:r>
              <a:rPr lang="en-GB" sz="2400" dirty="0" err="1"/>
              <a:t>ArmadalePrimaryELC</a:t>
            </a:r>
            <a:r>
              <a:rPr lang="en-GB" sz="2400" dirty="0"/>
              <a:t>		</a:t>
            </a:r>
            <a:r>
              <a:rPr lang="en-GB" sz="2400" u="sng" dirty="0">
                <a:solidFill>
                  <a:srgbClr val="0070C0"/>
                </a:solidFill>
              </a:rPr>
              <a:t>@</a:t>
            </a:r>
            <a:r>
              <a:rPr lang="en-GB" sz="2400" u="sng" dirty="0" err="1">
                <a:solidFill>
                  <a:srgbClr val="0070C0"/>
                </a:solidFill>
              </a:rPr>
              <a:t>ElcPrimary</a:t>
            </a:r>
            <a:endParaRPr lang="en-GB" sz="2400" dirty="0" smtClean="0">
              <a:solidFill>
                <a:srgbClr val="0070C0"/>
              </a:solidFill>
            </a:endParaRPr>
          </a:p>
          <a:p>
            <a:r>
              <a:rPr lang="en-GB" sz="2400" dirty="0" smtClean="0"/>
              <a:t>Information screen in cloakroom (coming soon!)</a:t>
            </a:r>
          </a:p>
          <a:p>
            <a:pPr marL="0" indent="0">
              <a:buNone/>
            </a:pPr>
            <a:endParaRPr lang="en-GB" sz="2400" dirty="0"/>
          </a:p>
          <a:p>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15424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Protection</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b="1" u="sng" dirty="0" smtClean="0"/>
              <a:t>Confidentiality</a:t>
            </a:r>
          </a:p>
          <a:p>
            <a:pPr marL="0" indent="0">
              <a:buNone/>
            </a:pPr>
            <a:r>
              <a:rPr lang="en-GB" dirty="0" smtClean="0"/>
              <a:t>All  parent and carer discussions are treated in the strictest confidence.  </a:t>
            </a:r>
            <a:r>
              <a:rPr lang="en-GB" dirty="0"/>
              <a:t>Information is only shared amongst other appropriate staff with the permission of the individual parent/carer </a:t>
            </a:r>
            <a:r>
              <a:rPr lang="en-GB" dirty="0" smtClean="0"/>
              <a:t>concerned, except </a:t>
            </a:r>
            <a:r>
              <a:rPr lang="en-GB" dirty="0"/>
              <a:t>information relating to child protection </a:t>
            </a:r>
            <a:r>
              <a:rPr lang="en-GB" dirty="0" smtClean="0"/>
              <a:t>issues.</a:t>
            </a:r>
          </a:p>
          <a:p>
            <a:endParaRPr lang="en-GB" dirty="0"/>
          </a:p>
          <a:p>
            <a:pPr marL="0" indent="0">
              <a:buNone/>
            </a:pPr>
            <a:r>
              <a:rPr lang="en-GB" b="1" u="sng" dirty="0"/>
              <a:t>Child Protection</a:t>
            </a:r>
            <a:endParaRPr lang="en-GB" dirty="0"/>
          </a:p>
          <a:p>
            <a:pPr marL="0" indent="0">
              <a:buNone/>
            </a:pPr>
            <a:r>
              <a:rPr lang="en-GB" dirty="0"/>
              <a:t>As part of our commitment to pupil safety and well-being the nursery follows the Child Protection Guidelines outlined in the Edinburgh and Lothians Inter Agency Child Protection Procedures.  Please contact the Head Teacher if you would like to see these guidelines.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927"/>
            <a:ext cx="1638300" cy="1638300"/>
          </a:xfrm>
          <a:prstGeom prst="rect">
            <a:avLst/>
          </a:prstGeom>
        </p:spPr>
      </p:pic>
    </p:spTree>
    <p:extLst>
      <p:ext uri="{BB962C8B-B14F-4D97-AF65-F5344CB8AC3E}">
        <p14:creationId xmlns:p14="http://schemas.microsoft.com/office/powerpoint/2010/main" val="2231449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have an open door policy! </a:t>
            </a:r>
          </a:p>
        </p:txBody>
      </p:sp>
      <p:sp>
        <p:nvSpPr>
          <p:cNvPr id="3" name="Content Placeholder 2"/>
          <p:cNvSpPr>
            <a:spLocks noGrp="1"/>
          </p:cNvSpPr>
          <p:nvPr>
            <p:ph idx="1"/>
          </p:nvPr>
        </p:nvSpPr>
        <p:spPr/>
        <p:txBody>
          <a:bodyPr/>
          <a:lstStyle/>
          <a:p>
            <a:pPr marL="0" indent="0" algn="ctr">
              <a:buNone/>
            </a:pPr>
            <a:r>
              <a:rPr lang="en-GB" dirty="0" smtClean="0"/>
              <a:t>Please feel </a:t>
            </a:r>
            <a:r>
              <a:rPr lang="en-GB" dirty="0"/>
              <a:t>free to discuss any concerns or queries with the </a:t>
            </a:r>
            <a:r>
              <a:rPr lang="en-GB" dirty="0" smtClean="0"/>
              <a:t>Early Years Officer, Principal Teacher </a:t>
            </a:r>
            <a:r>
              <a:rPr lang="en-GB" dirty="0"/>
              <a:t>or indeed the Head Teacher or Depute Head Teacher.  </a:t>
            </a:r>
            <a:endParaRPr lang="en-GB" dirty="0" smtClean="0"/>
          </a:p>
          <a:p>
            <a:pPr marL="0" indent="0" algn="ctr">
              <a:buNone/>
            </a:pPr>
            <a:r>
              <a:rPr lang="en-GB" dirty="0" smtClean="0"/>
              <a:t>Our </a:t>
            </a:r>
            <a:r>
              <a:rPr lang="en-GB" dirty="0"/>
              <a:t>door is always open! </a:t>
            </a:r>
            <a:endParaRPr lang="en-GB" dirty="0" smtClean="0"/>
          </a:p>
          <a:p>
            <a:pPr marL="0" indent="0" algn="ctr">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412" y="4114800"/>
            <a:ext cx="2543175" cy="1800225"/>
          </a:xfrm>
          <a:prstGeom prst="rect">
            <a:avLst/>
          </a:prstGeom>
        </p:spPr>
      </p:pic>
    </p:spTree>
    <p:extLst>
      <p:ext uri="{BB962C8B-B14F-4D97-AF65-F5344CB8AC3E}">
        <p14:creationId xmlns:p14="http://schemas.microsoft.com/office/powerpoint/2010/main" val="494265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Induction Pack</a:t>
            </a:r>
            <a:endParaRPr lang="en-GB" dirty="0"/>
          </a:p>
        </p:txBody>
      </p:sp>
      <p:sp>
        <p:nvSpPr>
          <p:cNvPr id="3" name="Content Placeholder 2"/>
          <p:cNvSpPr>
            <a:spLocks noGrp="1"/>
          </p:cNvSpPr>
          <p:nvPr>
            <p:ph sz="half" idx="1"/>
          </p:nvPr>
        </p:nvSpPr>
        <p:spPr/>
        <p:txBody>
          <a:bodyPr>
            <a:normAutofit fontScale="85000" lnSpcReduction="20000"/>
          </a:bodyPr>
          <a:lstStyle/>
          <a:p>
            <a:pPr marL="0" indent="0">
              <a:buNone/>
            </a:pPr>
            <a:r>
              <a:rPr lang="en-GB" sz="2800" b="1" u="sng" dirty="0" smtClean="0"/>
              <a:t>Fill in details &amp; leave:</a:t>
            </a:r>
            <a:endParaRPr lang="en-GB" sz="2800" b="1" u="sng" dirty="0" smtClean="0"/>
          </a:p>
          <a:p>
            <a:r>
              <a:rPr lang="en-GB" sz="2800" b="1" dirty="0" smtClean="0"/>
              <a:t>Enrolment Form</a:t>
            </a:r>
          </a:p>
          <a:p>
            <a:r>
              <a:rPr lang="en-GB" b="1" dirty="0"/>
              <a:t>‘Getting to know you’ Information Sheet</a:t>
            </a:r>
          </a:p>
          <a:p>
            <a:r>
              <a:rPr lang="en-GB" b="1" dirty="0"/>
              <a:t>Allergens info</a:t>
            </a:r>
          </a:p>
          <a:p>
            <a:r>
              <a:rPr lang="en-GB" dirty="0"/>
              <a:t>Emergency Treatment Consent Form</a:t>
            </a:r>
          </a:p>
          <a:p>
            <a:r>
              <a:rPr lang="en-GB" sz="2800" dirty="0" smtClean="0"/>
              <a:t>Online </a:t>
            </a:r>
            <a:r>
              <a:rPr lang="en-GB" sz="2800" dirty="0" smtClean="0"/>
              <a:t>Learning Journal Consent Form</a:t>
            </a:r>
          </a:p>
          <a:p>
            <a:r>
              <a:rPr lang="en-GB" sz="2800" dirty="0" smtClean="0"/>
              <a:t>Photograph </a:t>
            </a:r>
            <a:r>
              <a:rPr lang="en-GB" sz="2800" dirty="0" smtClean="0"/>
              <a:t>Consent</a:t>
            </a:r>
          </a:p>
          <a:p>
            <a:r>
              <a:rPr lang="en-GB" dirty="0" smtClean="0"/>
              <a:t>Adults who may collect</a:t>
            </a:r>
          </a:p>
          <a:p>
            <a:pPr marL="0" indent="0">
              <a:buNone/>
            </a:pPr>
            <a:r>
              <a:rPr lang="en-GB" sz="2800" dirty="0"/>
              <a:t>	</a:t>
            </a:r>
            <a:r>
              <a:rPr lang="en-GB" sz="2800" dirty="0" smtClean="0"/>
              <a:t>(only if needed)</a:t>
            </a:r>
            <a:endParaRPr lang="en-GB" sz="2800" dirty="0" smtClean="0"/>
          </a:p>
          <a:p>
            <a:endParaRPr lang="en-GB" sz="2400" dirty="0" smtClean="0"/>
          </a:p>
          <a:p>
            <a:endParaRPr lang="en-GB" dirty="0"/>
          </a:p>
        </p:txBody>
      </p:sp>
      <p:sp>
        <p:nvSpPr>
          <p:cNvPr id="5" name="Content Placeholder 4"/>
          <p:cNvSpPr>
            <a:spLocks noGrp="1"/>
          </p:cNvSpPr>
          <p:nvPr>
            <p:ph sz="half" idx="2"/>
          </p:nvPr>
        </p:nvSpPr>
        <p:spPr>
          <a:xfrm>
            <a:off x="4648200" y="1600201"/>
            <a:ext cx="4038600" cy="3200400"/>
          </a:xfrm>
        </p:spPr>
        <p:txBody>
          <a:bodyPr>
            <a:normAutofit fontScale="85000" lnSpcReduction="20000"/>
          </a:bodyPr>
          <a:lstStyle/>
          <a:p>
            <a:pPr marL="0" indent="0">
              <a:buNone/>
            </a:pPr>
            <a:r>
              <a:rPr lang="en-GB" b="1" u="sng" dirty="0" smtClean="0"/>
              <a:t>Take home for info:</a:t>
            </a:r>
            <a:endParaRPr lang="en-GB" b="1" u="sng" dirty="0"/>
          </a:p>
          <a:p>
            <a:r>
              <a:rPr lang="en-GB" dirty="0"/>
              <a:t>Armadale Primary School ELC Handbook</a:t>
            </a:r>
          </a:p>
          <a:p>
            <a:r>
              <a:rPr lang="en-GB" dirty="0" smtClean="0"/>
              <a:t>Tooth </a:t>
            </a:r>
            <a:r>
              <a:rPr lang="en-GB" dirty="0"/>
              <a:t>brushing /Child Smile </a:t>
            </a:r>
            <a:r>
              <a:rPr lang="en-GB" dirty="0" smtClean="0"/>
              <a:t>info</a:t>
            </a:r>
          </a:p>
          <a:p>
            <a:r>
              <a:rPr lang="en-GB" dirty="0"/>
              <a:t>Holiday Dates</a:t>
            </a:r>
          </a:p>
          <a:p>
            <a:r>
              <a:rPr lang="en-GB" dirty="0"/>
              <a:t>Parent Council </a:t>
            </a:r>
            <a:r>
              <a:rPr lang="en-GB" dirty="0" smtClean="0"/>
              <a:t>Invite</a:t>
            </a:r>
          </a:p>
          <a:p>
            <a:r>
              <a:rPr lang="en-GB" dirty="0" smtClean="0"/>
              <a:t>SALT Information Leaflet</a:t>
            </a:r>
          </a:p>
          <a:p>
            <a:r>
              <a:rPr lang="en-GB" dirty="0" smtClean="0"/>
              <a:t>Sharing from Home leaflet</a:t>
            </a:r>
          </a:p>
          <a:p>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52400"/>
            <a:ext cx="1327981" cy="1378527"/>
          </a:xfrm>
          <a:prstGeom prst="rect">
            <a:avLst/>
          </a:prstGeom>
        </p:spPr>
      </p:pic>
      <p:sp>
        <p:nvSpPr>
          <p:cNvPr id="6" name="Content Placeholder 4"/>
          <p:cNvSpPr txBox="1">
            <a:spLocks/>
          </p:cNvSpPr>
          <p:nvPr/>
        </p:nvSpPr>
        <p:spPr>
          <a:xfrm>
            <a:off x="4114800" y="4800600"/>
            <a:ext cx="4648200" cy="1219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GB" sz="2400" b="1" u="sng" dirty="0" smtClean="0"/>
              <a:t>Take home , complete &amp; return:</a:t>
            </a:r>
          </a:p>
          <a:p>
            <a:r>
              <a:rPr lang="en-GB" sz="2400" dirty="0" smtClean="0"/>
              <a:t>All About Me</a:t>
            </a:r>
          </a:p>
          <a:p>
            <a:r>
              <a:rPr lang="en-GB" sz="2400" dirty="0" smtClean="0"/>
              <a:t>Uniform order</a:t>
            </a:r>
          </a:p>
          <a:p>
            <a:endParaRPr lang="en-GB" dirty="0" smtClean="0"/>
          </a:p>
          <a:p>
            <a:pPr marL="0" indent="0">
              <a:buFont typeface="Arial" pitchFamily="34" charset="0"/>
              <a:buNone/>
            </a:pPr>
            <a:endParaRPr lang="en-GB" dirty="0"/>
          </a:p>
        </p:txBody>
      </p:sp>
    </p:spTree>
    <p:extLst>
      <p:ext uri="{BB962C8B-B14F-4D97-AF65-F5344CB8AC3E}">
        <p14:creationId xmlns:p14="http://schemas.microsoft.com/office/powerpoint/2010/main" val="88995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ELC Staff</a:t>
            </a:r>
            <a:endParaRPr lang="en-GB" dirty="0"/>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a:buFont typeface="Wingdings" panose="05000000000000000000" pitchFamily="2" charset="2"/>
              <a:buChar char="§"/>
            </a:pPr>
            <a:r>
              <a:rPr lang="en-GB" dirty="0" smtClean="0"/>
              <a:t>Up to 120 children – mix of AM, PM and Full Day Places.</a:t>
            </a:r>
          </a:p>
          <a:p>
            <a:pPr marL="0" indent="0">
              <a:buNone/>
            </a:pPr>
            <a:endParaRPr lang="en-GB" dirty="0"/>
          </a:p>
          <a:p>
            <a:pPr>
              <a:buFont typeface="Wingdings" panose="05000000000000000000" pitchFamily="2" charset="2"/>
              <a:buChar char="§"/>
            </a:pPr>
            <a:r>
              <a:rPr lang="en-GB" dirty="0"/>
              <a:t>Mrs </a:t>
            </a:r>
            <a:r>
              <a:rPr lang="en-GB" dirty="0" smtClean="0"/>
              <a:t>Ross</a:t>
            </a:r>
            <a:r>
              <a:rPr lang="en-GB" dirty="0"/>
              <a:t>, Head </a:t>
            </a:r>
            <a:r>
              <a:rPr lang="en-GB" dirty="0" smtClean="0"/>
              <a:t>Teacher (Seconded) </a:t>
            </a:r>
            <a:r>
              <a:rPr lang="en-GB" dirty="0"/>
              <a:t>and </a:t>
            </a:r>
            <a:r>
              <a:rPr lang="en-GB" dirty="0" smtClean="0"/>
              <a:t>Mrs Drummond, Acting </a:t>
            </a:r>
            <a:r>
              <a:rPr lang="en-GB" dirty="0"/>
              <a:t>Depute Head </a:t>
            </a:r>
            <a:r>
              <a:rPr lang="en-GB" dirty="0" smtClean="0"/>
              <a:t>Teacher</a:t>
            </a:r>
          </a:p>
          <a:p>
            <a:pPr>
              <a:buFont typeface="Wingdings" panose="05000000000000000000" pitchFamily="2" charset="2"/>
              <a:buChar char="§"/>
            </a:pPr>
            <a:r>
              <a:rPr lang="en-GB" dirty="0" smtClean="0"/>
              <a:t>Ms Philip, Principal Teacher (Early Years)  and Mrs Brown, Early Years Officer</a:t>
            </a:r>
          </a:p>
          <a:p>
            <a:pPr>
              <a:buFont typeface="Wingdings" panose="05000000000000000000" pitchFamily="2" charset="2"/>
              <a:buChar char="§"/>
            </a:pPr>
            <a:r>
              <a:rPr lang="en-GB" dirty="0" smtClean="0"/>
              <a:t>Our Nursery team - Early Years Practitioners </a:t>
            </a:r>
            <a:r>
              <a:rPr lang="en-GB" dirty="0"/>
              <a:t>and Pupil Support Workers. </a:t>
            </a:r>
            <a:r>
              <a:rPr lang="en-GB" dirty="0" smtClean="0"/>
              <a:t>  </a:t>
            </a:r>
            <a:r>
              <a:rPr lang="en-GB" dirty="0" smtClean="0">
                <a:solidFill>
                  <a:srgbClr val="FF0000"/>
                </a:solidFill>
              </a:rPr>
              <a:t>(Staff  photographs will be up in the children’s cloakroom, at the entrance to the nursery.)</a:t>
            </a:r>
          </a:p>
          <a:p>
            <a:pPr marL="0" indent="0">
              <a:buNone/>
            </a:pPr>
            <a:r>
              <a:rPr lang="en-GB" dirty="0" smtClean="0"/>
              <a:t>   </a:t>
            </a:r>
            <a:endParaRPr lang="en-GB" dirty="0"/>
          </a:p>
          <a:p>
            <a:pPr>
              <a:buFont typeface="Wingdings" panose="05000000000000000000" pitchFamily="2" charset="2"/>
              <a:buChar char="§"/>
            </a:pPr>
            <a:r>
              <a:rPr lang="en-GB" dirty="0" smtClean="0"/>
              <a:t>Each child </a:t>
            </a:r>
            <a:r>
              <a:rPr lang="en-GB" dirty="0"/>
              <a:t>is allocated a member of staff as a key worker who has responsibility </a:t>
            </a:r>
            <a:r>
              <a:rPr lang="en-GB" dirty="0" smtClean="0"/>
              <a:t>for monitoring  </a:t>
            </a:r>
            <a:r>
              <a:rPr lang="en-GB" dirty="0"/>
              <a:t>the education, care and well-being of your child</a:t>
            </a:r>
            <a:r>
              <a:rPr lang="en-GB" dirty="0" smtClean="0"/>
              <a:t>. (Observations)</a:t>
            </a:r>
            <a:endParaRPr lang="en-GB" dirty="0"/>
          </a:p>
          <a:p>
            <a:pPr>
              <a:buFont typeface="Wingdings" panose="05000000000000000000" pitchFamily="2" charset="2"/>
              <a:buChar char="§"/>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805" y="5486400"/>
            <a:ext cx="1606379" cy="1070919"/>
          </a:xfrm>
          <a:prstGeom prst="rect">
            <a:avLst/>
          </a:prstGeom>
        </p:spPr>
      </p:pic>
    </p:spTree>
    <p:extLst>
      <p:ext uri="{BB962C8B-B14F-4D97-AF65-F5344CB8AC3E}">
        <p14:creationId xmlns:p14="http://schemas.microsoft.com/office/powerpoint/2010/main" val="2172108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Day</a:t>
            </a:r>
            <a:endParaRPr lang="en-GB" dirty="0"/>
          </a:p>
        </p:txBody>
      </p:sp>
      <p:sp>
        <p:nvSpPr>
          <p:cNvPr id="3" name="Content Placeholder 2"/>
          <p:cNvSpPr>
            <a:spLocks noGrp="1"/>
          </p:cNvSpPr>
          <p:nvPr>
            <p:ph idx="1"/>
          </p:nvPr>
        </p:nvSpPr>
        <p:spPr>
          <a:xfrm>
            <a:off x="457200" y="1066800"/>
            <a:ext cx="8229600" cy="5410200"/>
          </a:xfrm>
        </p:spPr>
        <p:txBody>
          <a:bodyPr>
            <a:normAutofit fontScale="70000" lnSpcReduction="20000"/>
          </a:bodyPr>
          <a:lstStyle/>
          <a:p>
            <a:r>
              <a:rPr lang="en-GB" dirty="0" smtClean="0"/>
              <a:t>Individual plan</a:t>
            </a:r>
          </a:p>
          <a:p>
            <a:pPr marL="0" indent="0">
              <a:buNone/>
            </a:pPr>
            <a:endParaRPr lang="en-GB" dirty="0"/>
          </a:p>
          <a:p>
            <a:pPr marL="0" indent="0">
              <a:buNone/>
            </a:pPr>
            <a:r>
              <a:rPr lang="en-GB" dirty="0" smtClean="0"/>
              <a:t>We generally recommend:</a:t>
            </a:r>
          </a:p>
          <a:p>
            <a:pPr marL="0" indent="0">
              <a:buNone/>
            </a:pPr>
            <a:endParaRPr lang="en-GB" dirty="0"/>
          </a:p>
          <a:p>
            <a:pPr marL="0" indent="0">
              <a:buNone/>
            </a:pPr>
            <a:r>
              <a:rPr lang="en-GB" dirty="0" smtClean="0"/>
              <a:t>Day 1 – 1 hour.</a:t>
            </a:r>
          </a:p>
          <a:p>
            <a:pPr marL="0" indent="0">
              <a:buNone/>
            </a:pPr>
            <a:endParaRPr lang="en-GB" dirty="0"/>
          </a:p>
          <a:p>
            <a:pPr marL="0" indent="0">
              <a:buNone/>
            </a:pPr>
            <a:r>
              <a:rPr lang="en-GB" dirty="0" smtClean="0"/>
              <a:t>Day 2 – 2 hours.</a:t>
            </a:r>
          </a:p>
          <a:p>
            <a:pPr marL="0" indent="0">
              <a:buNone/>
            </a:pPr>
            <a:endParaRPr lang="en-GB" dirty="0"/>
          </a:p>
          <a:p>
            <a:pPr marL="0" indent="0">
              <a:buNone/>
            </a:pPr>
            <a:r>
              <a:rPr lang="en-GB" dirty="0" smtClean="0"/>
              <a:t>Day 3 – Full session</a:t>
            </a:r>
          </a:p>
          <a:p>
            <a:pPr marL="0" indent="0">
              <a:buNone/>
            </a:pPr>
            <a:endParaRPr lang="en-GB" dirty="0"/>
          </a:p>
          <a:p>
            <a:pPr marL="0" indent="0">
              <a:buNone/>
            </a:pPr>
            <a:endParaRPr lang="en-GB" dirty="0"/>
          </a:p>
          <a:p>
            <a:r>
              <a:rPr lang="en-GB" dirty="0" smtClean="0"/>
              <a:t>Staff happy to take time each child needs,</a:t>
            </a:r>
          </a:p>
          <a:p>
            <a:pPr marL="0" indent="0">
              <a:buNone/>
            </a:pPr>
            <a:endParaRPr lang="en-GB" dirty="0" smtClean="0"/>
          </a:p>
          <a:p>
            <a:r>
              <a:rPr lang="en-GB" dirty="0" smtClean="0"/>
              <a:t>If </a:t>
            </a:r>
            <a:r>
              <a:rPr lang="en-GB" dirty="0"/>
              <a:t>your child is particularly upset or is not settling </a:t>
            </a:r>
            <a:r>
              <a:rPr lang="en-GB" dirty="0" smtClean="0"/>
              <a:t>don’t </a:t>
            </a:r>
            <a:r>
              <a:rPr lang="en-GB" dirty="0"/>
              <a:t>worry, we will give you a ring about 15-20 minutes into the session if you would like us to.</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743200"/>
            <a:ext cx="2171700" cy="2105025"/>
          </a:xfrm>
          <a:prstGeom prst="rect">
            <a:avLst/>
          </a:prstGeom>
        </p:spPr>
      </p:pic>
    </p:spTree>
    <p:extLst>
      <p:ext uri="{BB962C8B-B14F-4D97-AF65-F5344CB8AC3E}">
        <p14:creationId xmlns:p14="http://schemas.microsoft.com/office/powerpoint/2010/main" val="3208973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Nursery Hours</a:t>
            </a:r>
            <a:endParaRPr lang="en-GB" dirty="0"/>
          </a:p>
        </p:txBody>
      </p:sp>
      <p:sp>
        <p:nvSpPr>
          <p:cNvPr id="3" name="Content Placeholder 2"/>
          <p:cNvSpPr>
            <a:spLocks noGrp="1"/>
          </p:cNvSpPr>
          <p:nvPr>
            <p:ph idx="1"/>
          </p:nvPr>
        </p:nvSpPr>
        <p:spPr/>
        <p:txBody>
          <a:bodyPr>
            <a:normAutofit lnSpcReduction="10000"/>
          </a:bodyPr>
          <a:lstStyle/>
          <a:p>
            <a:r>
              <a:rPr lang="en-GB" sz="2400" b="1" dirty="0" smtClean="0">
                <a:latin typeface="+mj-lt"/>
              </a:rPr>
              <a:t>Morning Session:</a:t>
            </a:r>
          </a:p>
          <a:p>
            <a:pPr marL="0" indent="0">
              <a:buNone/>
            </a:pPr>
            <a:endParaRPr lang="en-GB" sz="2400" dirty="0" smtClean="0">
              <a:latin typeface="+mj-lt"/>
            </a:endParaRPr>
          </a:p>
          <a:p>
            <a:pPr marL="0" indent="0">
              <a:buNone/>
            </a:pPr>
            <a:r>
              <a:rPr lang="en-GB" sz="2400" i="1" dirty="0" smtClean="0">
                <a:latin typeface="+mj-lt"/>
              </a:rPr>
              <a:t>Monday – Friday: 8.00am– 11.08am</a:t>
            </a:r>
          </a:p>
          <a:p>
            <a:pPr marL="0" indent="0">
              <a:buNone/>
            </a:pPr>
            <a:endParaRPr lang="en-GB" sz="2400" dirty="0">
              <a:latin typeface="+mj-lt"/>
            </a:endParaRPr>
          </a:p>
          <a:p>
            <a:r>
              <a:rPr lang="en-GB" sz="2400" b="1" dirty="0" smtClean="0">
                <a:latin typeface="+mj-lt"/>
              </a:rPr>
              <a:t>Afternoon Session </a:t>
            </a:r>
          </a:p>
          <a:p>
            <a:pPr marL="0" indent="0">
              <a:buNone/>
            </a:pPr>
            <a:endParaRPr lang="en-GB" sz="2400" dirty="0">
              <a:latin typeface="+mj-lt"/>
            </a:endParaRPr>
          </a:p>
          <a:p>
            <a:pPr marL="0" indent="0">
              <a:buNone/>
            </a:pPr>
            <a:r>
              <a:rPr lang="en-GB" sz="2400" i="1" dirty="0" smtClean="0">
                <a:latin typeface="+mj-lt"/>
              </a:rPr>
              <a:t>Monday – Thursday: 12.10am – 4.07pm</a:t>
            </a:r>
          </a:p>
          <a:p>
            <a:pPr marL="0" indent="0">
              <a:buNone/>
            </a:pPr>
            <a:endParaRPr lang="en-GB" sz="2400" dirty="0"/>
          </a:p>
          <a:p>
            <a:r>
              <a:rPr lang="en-GB" sz="2400" b="1" dirty="0" smtClean="0"/>
              <a:t>Full Day Session </a:t>
            </a:r>
          </a:p>
          <a:p>
            <a:pPr marL="0" indent="0">
              <a:buNone/>
            </a:pPr>
            <a:endParaRPr lang="en-GB" sz="2400" dirty="0"/>
          </a:p>
          <a:p>
            <a:pPr marL="0" indent="0">
              <a:buNone/>
            </a:pPr>
            <a:r>
              <a:rPr lang="en-GB" sz="2400" i="1" dirty="0" smtClean="0"/>
              <a:t> 2 Allocated Days: 8am </a:t>
            </a:r>
            <a:r>
              <a:rPr lang="en-GB" sz="2400" i="1" dirty="0"/>
              <a:t>– </a:t>
            </a:r>
            <a:r>
              <a:rPr lang="en-GB" sz="2400" i="1" dirty="0" smtClean="0"/>
              <a:t>6.00pm</a:t>
            </a:r>
            <a:endParaRPr lang="en-GB" sz="2400" i="1" dirty="0"/>
          </a:p>
          <a:p>
            <a:pPr marL="0" indent="0">
              <a:buNone/>
            </a:pPr>
            <a:endParaRPr lang="en-GB" sz="2800" i="1" dirty="0">
              <a:latin typeface="+mj-lt"/>
            </a:endParaRPr>
          </a:p>
          <a:p>
            <a:pPr marL="0" indent="0">
              <a:buNone/>
            </a:pPr>
            <a:endParaRPr lang="en-GB" sz="2800" i="1" dirty="0" smtClean="0">
              <a:latin typeface="+mj-lt"/>
            </a:endParaRPr>
          </a:p>
          <a:p>
            <a:pPr marL="0" indent="0">
              <a:buNone/>
            </a:pPr>
            <a:endParaRPr lang="en-GB" sz="2800" i="1" dirty="0" smtClean="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228600"/>
            <a:ext cx="1828800" cy="1828800"/>
          </a:xfrm>
          <a:prstGeom prst="rect">
            <a:avLst/>
          </a:prstGeom>
        </p:spPr>
      </p:pic>
    </p:spTree>
    <p:extLst>
      <p:ext uri="{BB962C8B-B14F-4D97-AF65-F5344CB8AC3E}">
        <p14:creationId xmlns:p14="http://schemas.microsoft.com/office/powerpoint/2010/main" val="4134975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a:t>
            </a:r>
            <a:endParaRPr lang="en-GB" dirty="0"/>
          </a:p>
        </p:txBody>
      </p:sp>
      <p:sp>
        <p:nvSpPr>
          <p:cNvPr id="3" name="Content Placeholder 2"/>
          <p:cNvSpPr>
            <a:spLocks noGrp="1"/>
          </p:cNvSpPr>
          <p:nvPr>
            <p:ph idx="1"/>
          </p:nvPr>
        </p:nvSpPr>
        <p:spPr>
          <a:xfrm>
            <a:off x="457200" y="1600200"/>
            <a:ext cx="8229600" cy="4572000"/>
          </a:xfrm>
        </p:spPr>
        <p:txBody>
          <a:bodyPr>
            <a:normAutofit/>
          </a:bodyPr>
          <a:lstStyle/>
          <a:p>
            <a:r>
              <a:rPr lang="en-GB" sz="2800" dirty="0" smtClean="0"/>
              <a:t>Regular attendance at the  nursery is important to develop the children’s skills, routines and development.</a:t>
            </a:r>
            <a:endParaRPr lang="en-GB" sz="2800" dirty="0"/>
          </a:p>
          <a:p>
            <a:pPr marL="0" indent="0">
              <a:buNone/>
            </a:pPr>
            <a:endParaRPr lang="en-GB" sz="2800" dirty="0"/>
          </a:p>
          <a:p>
            <a:r>
              <a:rPr lang="en-GB" sz="2800" dirty="0" smtClean="0"/>
              <a:t>In </a:t>
            </a:r>
            <a:r>
              <a:rPr lang="en-GB" sz="2800" dirty="0"/>
              <a:t>line with West Lothian Council </a:t>
            </a:r>
            <a:r>
              <a:rPr lang="en-GB" sz="2800" dirty="0" smtClean="0"/>
              <a:t>Policy – Safe Arrivals Procedure</a:t>
            </a:r>
          </a:p>
          <a:p>
            <a:endParaRPr lang="en-GB" sz="2800" dirty="0"/>
          </a:p>
          <a:p>
            <a:r>
              <a:rPr lang="en-GB" sz="2800" dirty="0" smtClean="0"/>
              <a:t>Absences – contact before 9am/12.30pm</a:t>
            </a:r>
          </a:p>
          <a:p>
            <a:pPr marL="0" indent="0">
              <a:buNone/>
            </a:pPr>
            <a:endParaRPr lang="en-GB" sz="2000" dirty="0" smtClean="0"/>
          </a:p>
          <a:p>
            <a:endParaRPr lang="en-GB" sz="2000" dirty="0"/>
          </a:p>
          <a:p>
            <a:endParaRPr lang="en-GB"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524000" cy="1524000"/>
          </a:xfrm>
          <a:prstGeom prst="rect">
            <a:avLst/>
          </a:prstGeom>
        </p:spPr>
      </p:pic>
    </p:spTree>
    <p:extLst>
      <p:ext uri="{BB962C8B-B14F-4D97-AF65-F5344CB8AC3E}">
        <p14:creationId xmlns:p14="http://schemas.microsoft.com/office/powerpoint/2010/main" val="4192779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Entering the Nursery</a:t>
            </a:r>
            <a:endParaRPr lang="en-GB" dirty="0"/>
          </a:p>
        </p:txBody>
      </p:sp>
      <p:sp>
        <p:nvSpPr>
          <p:cNvPr id="3" name="Content Placeholder 2"/>
          <p:cNvSpPr>
            <a:spLocks noGrp="1"/>
          </p:cNvSpPr>
          <p:nvPr>
            <p:ph idx="1"/>
          </p:nvPr>
        </p:nvSpPr>
        <p:spPr/>
        <p:txBody>
          <a:bodyPr>
            <a:normAutofit fontScale="85000" lnSpcReduction="20000"/>
          </a:bodyPr>
          <a:lstStyle/>
          <a:p>
            <a:r>
              <a:rPr lang="en-GB" dirty="0"/>
              <a:t>If you bring or collect children by car, please do not enter our school car parks.  In the interest of safety, it strictly out of bounds for parents to park in or walk through the car park with their children. </a:t>
            </a:r>
            <a:endParaRPr lang="en-GB" dirty="0" smtClean="0"/>
          </a:p>
          <a:p>
            <a:endParaRPr lang="en-GB" dirty="0"/>
          </a:p>
          <a:p>
            <a:r>
              <a:rPr lang="en-GB" dirty="0" smtClean="0"/>
              <a:t>Please </a:t>
            </a:r>
            <a:r>
              <a:rPr lang="en-GB" dirty="0"/>
              <a:t>press the buzzer to gain access to the nursery.  </a:t>
            </a:r>
            <a:r>
              <a:rPr lang="en-GB" i="1" dirty="0" smtClean="0"/>
              <a:t>(We </a:t>
            </a:r>
            <a:r>
              <a:rPr lang="en-GB" i="1" dirty="0"/>
              <a:t>kindly ask that you close ALL gates and doors behind </a:t>
            </a:r>
            <a:r>
              <a:rPr lang="en-GB" i="1" dirty="0" smtClean="0"/>
              <a:t>you.) </a:t>
            </a:r>
          </a:p>
          <a:p>
            <a:endParaRPr lang="en-GB" dirty="0"/>
          </a:p>
          <a:p>
            <a:r>
              <a:rPr lang="en-GB" dirty="0" smtClean="0"/>
              <a:t>Please </a:t>
            </a:r>
            <a:r>
              <a:rPr lang="en-GB" dirty="0"/>
              <a:t>ensure your child has registered with a member of staff and is settled in the nursery before leaving the building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987" y="0"/>
            <a:ext cx="1980426" cy="1524000"/>
          </a:xfrm>
          <a:prstGeom prst="rect">
            <a:avLst/>
          </a:prstGeom>
        </p:spPr>
      </p:pic>
    </p:spTree>
    <p:extLst>
      <p:ext uri="{BB962C8B-B14F-4D97-AF65-F5344CB8AC3E}">
        <p14:creationId xmlns:p14="http://schemas.microsoft.com/office/powerpoint/2010/main" val="34461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Leaving the nursery</a:t>
            </a:r>
            <a:endParaRPr lang="en-GB" dirty="0"/>
          </a:p>
        </p:txBody>
      </p:sp>
      <p:sp>
        <p:nvSpPr>
          <p:cNvPr id="3" name="Content Placeholder 2"/>
          <p:cNvSpPr>
            <a:spLocks noGrp="1"/>
          </p:cNvSpPr>
          <p:nvPr>
            <p:ph idx="1"/>
          </p:nvPr>
        </p:nvSpPr>
        <p:spPr/>
        <p:txBody>
          <a:bodyPr>
            <a:normAutofit fontScale="77500" lnSpcReduction="20000"/>
          </a:bodyPr>
          <a:lstStyle/>
          <a:p>
            <a:r>
              <a:rPr lang="en-GB" dirty="0"/>
              <a:t>To make the nursery a secure place for children, there is a secure entry system in place. </a:t>
            </a:r>
            <a:endParaRPr lang="en-GB" dirty="0" smtClean="0"/>
          </a:p>
          <a:p>
            <a:pPr marL="0" indent="0">
              <a:buNone/>
            </a:pPr>
            <a:endParaRPr lang="en-GB" dirty="0" smtClean="0"/>
          </a:p>
          <a:p>
            <a:r>
              <a:rPr lang="en-GB" dirty="0" smtClean="0"/>
              <a:t> </a:t>
            </a:r>
            <a:r>
              <a:rPr lang="en-GB" dirty="0"/>
              <a:t>You will be asked to provide </a:t>
            </a:r>
            <a:r>
              <a:rPr lang="en-GB" dirty="0" smtClean="0"/>
              <a:t>contact details </a:t>
            </a:r>
            <a:r>
              <a:rPr lang="en-GB" dirty="0"/>
              <a:t>of </a:t>
            </a:r>
            <a:r>
              <a:rPr lang="en-GB" dirty="0" smtClean="0"/>
              <a:t>two main  people who can collect your child.  Your </a:t>
            </a:r>
            <a:r>
              <a:rPr lang="en-GB" dirty="0"/>
              <a:t>child will not be entrusted to a person not known to the nursery staff.  </a:t>
            </a:r>
          </a:p>
          <a:p>
            <a:endParaRPr lang="en-GB" dirty="0"/>
          </a:p>
          <a:p>
            <a:r>
              <a:rPr lang="en-GB" dirty="0" smtClean="0"/>
              <a:t> Every </a:t>
            </a:r>
            <a:r>
              <a:rPr lang="en-GB" dirty="0"/>
              <a:t>child must be collected from the nursery by a named adult who must be over 16 years of age.  </a:t>
            </a:r>
            <a:endParaRPr lang="en-GB" dirty="0" smtClean="0"/>
          </a:p>
          <a:p>
            <a:pPr marL="0" indent="0">
              <a:buNone/>
            </a:pPr>
            <a:endParaRPr lang="en-GB" dirty="0"/>
          </a:p>
          <a:p>
            <a:r>
              <a:rPr lang="en-GB" dirty="0" smtClean="0"/>
              <a:t>It </a:t>
            </a:r>
            <a:r>
              <a:rPr lang="en-GB" dirty="0"/>
              <a:t>is your responsibility to inform the nursery of any alternative arrangements for the collection of your child.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1817818" cy="1209675"/>
          </a:xfrm>
          <a:prstGeom prst="rect">
            <a:avLst/>
          </a:prstGeom>
        </p:spPr>
      </p:pic>
    </p:spTree>
    <p:extLst>
      <p:ext uri="{BB962C8B-B14F-4D97-AF65-F5344CB8AC3E}">
        <p14:creationId xmlns:p14="http://schemas.microsoft.com/office/powerpoint/2010/main" val="2683690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happens if they are ill or upset?</a:t>
            </a:r>
            <a:endParaRPr lang="en-GB" dirty="0"/>
          </a:p>
        </p:txBody>
      </p:sp>
      <p:sp>
        <p:nvSpPr>
          <p:cNvPr id="3" name="Content Placeholder 2"/>
          <p:cNvSpPr>
            <a:spLocks noGrp="1"/>
          </p:cNvSpPr>
          <p:nvPr>
            <p:ph idx="1"/>
          </p:nvPr>
        </p:nvSpPr>
        <p:spPr/>
        <p:txBody>
          <a:bodyPr/>
          <a:lstStyle/>
          <a:p>
            <a:r>
              <a:rPr lang="en-GB" sz="2400" dirty="0" smtClean="0"/>
              <a:t>We kindly ask, if </a:t>
            </a:r>
            <a:r>
              <a:rPr lang="en-GB" sz="2400" dirty="0"/>
              <a:t>your child </a:t>
            </a:r>
            <a:r>
              <a:rPr lang="en-GB" sz="2400" dirty="0" smtClean="0"/>
              <a:t>has a sickness </a:t>
            </a:r>
            <a:r>
              <a:rPr lang="en-GB" sz="2400" dirty="0"/>
              <a:t>or </a:t>
            </a:r>
            <a:r>
              <a:rPr lang="en-GB" sz="2400" dirty="0" smtClean="0"/>
              <a:t>infectious illness that you allow 48 </a:t>
            </a:r>
            <a:r>
              <a:rPr lang="en-GB" sz="2400" dirty="0"/>
              <a:t>hours after the symptoms disappear before returning to the nursery to stop the spread of infection.  </a:t>
            </a:r>
          </a:p>
          <a:p>
            <a:endParaRPr lang="en-GB" sz="2400" dirty="0"/>
          </a:p>
          <a:p>
            <a:r>
              <a:rPr lang="en-GB" sz="2400" dirty="0"/>
              <a:t> If your child requires medicine to be administered at the nursery you will be asked to sign a Medication Consent Form</a:t>
            </a:r>
            <a:r>
              <a:rPr lang="en-GB" sz="2400" dirty="0" smtClean="0"/>
              <a:t>.</a:t>
            </a:r>
          </a:p>
          <a:p>
            <a:endParaRPr lang="en-GB" sz="2400" dirty="0"/>
          </a:p>
          <a:p>
            <a:r>
              <a:rPr lang="en-GB" sz="2400" dirty="0" smtClean="0"/>
              <a:t>If your child becomes ill during their time at the nursery, we will contact you.</a:t>
            </a:r>
          </a:p>
          <a:p>
            <a:endParaRPr lang="en-GB" dirty="0"/>
          </a:p>
          <a:p>
            <a:endParaRPr lang="en-GB" dirty="0" smtClean="0"/>
          </a:p>
          <a:p>
            <a:pPr marL="0" indent="0">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5029200"/>
            <a:ext cx="2667000" cy="1671660"/>
          </a:xfrm>
          <a:prstGeom prst="rect">
            <a:avLst/>
          </a:prstGeom>
        </p:spPr>
      </p:pic>
    </p:spTree>
    <p:extLst>
      <p:ext uri="{BB962C8B-B14F-4D97-AF65-F5344CB8AC3E}">
        <p14:creationId xmlns:p14="http://schemas.microsoft.com/office/powerpoint/2010/main" val="1555879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400"/>
            <a:ext cx="8229600" cy="977600"/>
          </a:xfrm>
        </p:spPr>
        <p:txBody>
          <a:bodyPr/>
          <a:lstStyle/>
          <a:p>
            <a:r>
              <a:rPr lang="en-GB" dirty="0" smtClean="0"/>
              <a:t>Clothing </a:t>
            </a:r>
            <a:endParaRPr lang="en-GB" dirty="0"/>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pPr marL="0" indent="0">
              <a:buNone/>
            </a:pPr>
            <a:r>
              <a:rPr lang="en-GB" dirty="0" smtClean="0"/>
              <a:t>We encourage self-care and independence:</a:t>
            </a:r>
          </a:p>
          <a:p>
            <a:pPr marL="0" indent="0">
              <a:buNone/>
            </a:pPr>
            <a:endParaRPr lang="en-GB" dirty="0"/>
          </a:p>
          <a:p>
            <a:pPr lvl="0"/>
            <a:r>
              <a:rPr lang="en-GB" sz="3300" b="1" dirty="0"/>
              <a:t>Comfortable play clothes which are easily fastened and unfastened.  </a:t>
            </a:r>
          </a:p>
          <a:p>
            <a:pPr marL="0" indent="0">
              <a:buNone/>
            </a:pPr>
            <a:r>
              <a:rPr lang="en-GB" dirty="0"/>
              <a:t>(</a:t>
            </a:r>
            <a:r>
              <a:rPr lang="en-GB" i="1" dirty="0" smtClean="0"/>
              <a:t>Nursery </a:t>
            </a:r>
            <a:r>
              <a:rPr lang="en-GB" i="1" dirty="0"/>
              <a:t>Sweatshirts, T-shirts and Jackets with our nursery logo can be ordered from the school office.  Wearing a nursery uniform is not compulsory however nursery can be messy and we strongly recommend children do not wear their best clothes. </a:t>
            </a:r>
            <a:r>
              <a:rPr lang="en-GB" i="1" dirty="0" smtClean="0"/>
              <a:t>)</a:t>
            </a:r>
            <a:endParaRPr lang="en-GB" dirty="0"/>
          </a:p>
          <a:p>
            <a:endParaRPr lang="en-GB" dirty="0"/>
          </a:p>
          <a:p>
            <a:pPr lvl="0"/>
            <a:r>
              <a:rPr lang="en-GB" b="1" dirty="0"/>
              <a:t>A pair of velcro or elastic fastening plimsolls to wear indoors.</a:t>
            </a:r>
          </a:p>
          <a:p>
            <a:pPr marL="0" indent="0">
              <a:buNone/>
            </a:pPr>
            <a:r>
              <a:rPr lang="en-GB" i="1" dirty="0" smtClean="0"/>
              <a:t>(The </a:t>
            </a:r>
            <a:r>
              <a:rPr lang="en-GB" i="1" dirty="0"/>
              <a:t>nursery staff will write your child’s name on the front and provide a gym bag to keep them in</a:t>
            </a:r>
            <a:r>
              <a:rPr lang="en-GB" i="1" dirty="0" smtClean="0"/>
              <a:t>.)  </a:t>
            </a:r>
            <a:endParaRPr lang="en-GB" dirty="0"/>
          </a:p>
          <a:p>
            <a:pPr marL="0" indent="0">
              <a:buNone/>
            </a:pPr>
            <a:endParaRPr lang="en-GB" dirty="0"/>
          </a:p>
          <a:p>
            <a:pPr lvl="0"/>
            <a:r>
              <a:rPr lang="en-GB" b="1" dirty="0" smtClean="0"/>
              <a:t>We provide: jacket, wellingtons, hat and gloves for outdoor play</a:t>
            </a:r>
          </a:p>
          <a:p>
            <a:pPr marL="0" lvl="0" indent="0">
              <a:buNone/>
            </a:pPr>
            <a:endParaRPr lang="en-GB" i="1" dirty="0"/>
          </a:p>
          <a:p>
            <a:pPr lvl="0"/>
            <a:r>
              <a:rPr lang="en-GB" b="1" i="1" u="sng" dirty="0" smtClean="0"/>
              <a:t>On sunny days please ensure your child has sun hat, </a:t>
            </a:r>
            <a:r>
              <a:rPr lang="en-GB" b="1" i="1" u="sng" dirty="0"/>
              <a:t>sunscreen etc</a:t>
            </a:r>
            <a:r>
              <a:rPr lang="en-GB" b="1" i="1" u="sng" dirty="0" smtClean="0"/>
              <a:t>.</a:t>
            </a:r>
            <a:endParaRPr lang="en-GB" b="1" u="sng"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65400"/>
            <a:ext cx="1428555" cy="1294628"/>
          </a:xfrm>
          <a:prstGeom prst="rect">
            <a:avLst/>
          </a:prstGeom>
        </p:spPr>
      </p:pic>
    </p:spTree>
    <p:extLst>
      <p:ext uri="{BB962C8B-B14F-4D97-AF65-F5344CB8AC3E}">
        <p14:creationId xmlns:p14="http://schemas.microsoft.com/office/powerpoint/2010/main" val="1819058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1111</Words>
  <Application>Microsoft Office PowerPoint</Application>
  <PresentationFormat>On-screen Show (4:3)</PresentationFormat>
  <Paragraphs>175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Welcome to  Armadale Primary School</vt:lpstr>
      <vt:lpstr>ELC Staff</vt:lpstr>
      <vt:lpstr>First Day</vt:lpstr>
      <vt:lpstr>Nursery Hours</vt:lpstr>
      <vt:lpstr>Attendance</vt:lpstr>
      <vt:lpstr>Entering the Nursery</vt:lpstr>
      <vt:lpstr>Leaving the nursery</vt:lpstr>
      <vt:lpstr>What happens if they are ill or upset?</vt:lpstr>
      <vt:lpstr>Clothing </vt:lpstr>
      <vt:lpstr>Healthy Lifestyles</vt:lpstr>
      <vt:lpstr>Nursery Curriculum</vt:lpstr>
      <vt:lpstr>Consultative Planning</vt:lpstr>
      <vt:lpstr>Online Learners Journal</vt:lpstr>
      <vt:lpstr>Working in Partnership with parents</vt:lpstr>
      <vt:lpstr>Keeping up to date</vt:lpstr>
      <vt:lpstr>Child Protection</vt:lpstr>
      <vt:lpstr>We have an open door policy! </vt:lpstr>
      <vt:lpstr>Induction Pack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Armadale Primary School</dc:title>
  <dc:creator>yvonne boyd</dc:creator>
  <cp:lastModifiedBy>Victoria Philip</cp:lastModifiedBy>
  <cp:revision>46</cp:revision>
  <cp:lastPrinted>2016-03-07T16:59:17Z</cp:lastPrinted>
  <dcterms:created xsi:type="dcterms:W3CDTF">2006-08-16T00:00:00Z</dcterms:created>
  <dcterms:modified xsi:type="dcterms:W3CDTF">2019-03-22T08:26:52Z</dcterms:modified>
</cp:coreProperties>
</file>