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76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C5475-E827-4349-8F3E-703D9CB162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5A0F74F-B056-49AC-A60A-E483A27BC3A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7D80577-C33C-4DEC-8267-1F1D57387292}"/>
              </a:ext>
            </a:extLst>
          </p:cNvPr>
          <p:cNvSpPr>
            <a:spLocks noGrp="1"/>
          </p:cNvSpPr>
          <p:nvPr>
            <p:ph type="dt" sz="half" idx="10"/>
          </p:nvPr>
        </p:nvSpPr>
        <p:spPr/>
        <p:txBody>
          <a:bodyPr/>
          <a:lstStyle/>
          <a:p>
            <a:fld id="{4C0EA021-F120-41CA-A470-7CC3D7B3B960}" type="datetimeFigureOut">
              <a:rPr lang="en-GB" smtClean="0"/>
              <a:t>20/08/2024</a:t>
            </a:fld>
            <a:endParaRPr lang="en-GB" dirty="0"/>
          </a:p>
        </p:txBody>
      </p:sp>
      <p:sp>
        <p:nvSpPr>
          <p:cNvPr id="5" name="Footer Placeholder 4">
            <a:extLst>
              <a:ext uri="{FF2B5EF4-FFF2-40B4-BE49-F238E27FC236}">
                <a16:creationId xmlns:a16="http://schemas.microsoft.com/office/drawing/2014/main" id="{84E0EFA2-3C20-4B9F-9739-08DD8F5F891D}"/>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50326B55-01C7-48D2-890E-9B7FF37C5108}"/>
              </a:ext>
            </a:extLst>
          </p:cNvPr>
          <p:cNvSpPr>
            <a:spLocks noGrp="1"/>
          </p:cNvSpPr>
          <p:nvPr>
            <p:ph type="sldNum" sz="quarter" idx="12"/>
          </p:nvPr>
        </p:nvSpPr>
        <p:spPr/>
        <p:txBody>
          <a:bodyPr/>
          <a:lstStyle/>
          <a:p>
            <a:fld id="{921A0E05-6651-4481-9A2E-883BF1BFC84F}" type="slidenum">
              <a:rPr lang="en-GB" smtClean="0"/>
              <a:t>‹#›</a:t>
            </a:fld>
            <a:endParaRPr lang="en-GB" dirty="0"/>
          </a:p>
        </p:txBody>
      </p:sp>
    </p:spTree>
    <p:extLst>
      <p:ext uri="{BB962C8B-B14F-4D97-AF65-F5344CB8AC3E}">
        <p14:creationId xmlns:p14="http://schemas.microsoft.com/office/powerpoint/2010/main" val="1432690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84E87-CAAD-49B1-9180-DF4E7E20A21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891CB1F-6789-4AD1-9739-CBF70DFE296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1017487-54C0-44B7-A4B0-3715F163DCCF}"/>
              </a:ext>
            </a:extLst>
          </p:cNvPr>
          <p:cNvSpPr>
            <a:spLocks noGrp="1"/>
          </p:cNvSpPr>
          <p:nvPr>
            <p:ph type="dt" sz="half" idx="10"/>
          </p:nvPr>
        </p:nvSpPr>
        <p:spPr/>
        <p:txBody>
          <a:bodyPr/>
          <a:lstStyle/>
          <a:p>
            <a:fld id="{4C0EA021-F120-41CA-A470-7CC3D7B3B960}" type="datetimeFigureOut">
              <a:rPr lang="en-GB" smtClean="0"/>
              <a:t>20/08/2024</a:t>
            </a:fld>
            <a:endParaRPr lang="en-GB" dirty="0"/>
          </a:p>
        </p:txBody>
      </p:sp>
      <p:sp>
        <p:nvSpPr>
          <p:cNvPr id="5" name="Footer Placeholder 4">
            <a:extLst>
              <a:ext uri="{FF2B5EF4-FFF2-40B4-BE49-F238E27FC236}">
                <a16:creationId xmlns:a16="http://schemas.microsoft.com/office/drawing/2014/main" id="{29C43D60-752B-477A-81C4-0CC29BDF590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E42455C-7929-4DB6-921A-CA2E128B52DE}"/>
              </a:ext>
            </a:extLst>
          </p:cNvPr>
          <p:cNvSpPr>
            <a:spLocks noGrp="1"/>
          </p:cNvSpPr>
          <p:nvPr>
            <p:ph type="sldNum" sz="quarter" idx="12"/>
          </p:nvPr>
        </p:nvSpPr>
        <p:spPr/>
        <p:txBody>
          <a:bodyPr/>
          <a:lstStyle/>
          <a:p>
            <a:fld id="{921A0E05-6651-4481-9A2E-883BF1BFC84F}" type="slidenum">
              <a:rPr lang="en-GB" smtClean="0"/>
              <a:t>‹#›</a:t>
            </a:fld>
            <a:endParaRPr lang="en-GB" dirty="0"/>
          </a:p>
        </p:txBody>
      </p:sp>
    </p:spTree>
    <p:extLst>
      <p:ext uri="{BB962C8B-B14F-4D97-AF65-F5344CB8AC3E}">
        <p14:creationId xmlns:p14="http://schemas.microsoft.com/office/powerpoint/2010/main" val="447210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50EDE25-9BFA-4F3B-990C-9BE7E7E27BF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A589855-CCDE-470D-B548-1476200F990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B56CA52-14CF-44C3-9D5F-A83394FA88FE}"/>
              </a:ext>
            </a:extLst>
          </p:cNvPr>
          <p:cNvSpPr>
            <a:spLocks noGrp="1"/>
          </p:cNvSpPr>
          <p:nvPr>
            <p:ph type="dt" sz="half" idx="10"/>
          </p:nvPr>
        </p:nvSpPr>
        <p:spPr/>
        <p:txBody>
          <a:bodyPr/>
          <a:lstStyle/>
          <a:p>
            <a:fld id="{4C0EA021-F120-41CA-A470-7CC3D7B3B960}" type="datetimeFigureOut">
              <a:rPr lang="en-GB" smtClean="0"/>
              <a:t>20/08/2024</a:t>
            </a:fld>
            <a:endParaRPr lang="en-GB" dirty="0"/>
          </a:p>
        </p:txBody>
      </p:sp>
      <p:sp>
        <p:nvSpPr>
          <p:cNvPr id="5" name="Footer Placeholder 4">
            <a:extLst>
              <a:ext uri="{FF2B5EF4-FFF2-40B4-BE49-F238E27FC236}">
                <a16:creationId xmlns:a16="http://schemas.microsoft.com/office/drawing/2014/main" id="{7D1D197C-D2FF-49CC-84AF-36D0EB1DF1E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C611F77-28B3-4AE2-B294-CF610A378828}"/>
              </a:ext>
            </a:extLst>
          </p:cNvPr>
          <p:cNvSpPr>
            <a:spLocks noGrp="1"/>
          </p:cNvSpPr>
          <p:nvPr>
            <p:ph type="sldNum" sz="quarter" idx="12"/>
          </p:nvPr>
        </p:nvSpPr>
        <p:spPr/>
        <p:txBody>
          <a:bodyPr/>
          <a:lstStyle/>
          <a:p>
            <a:fld id="{921A0E05-6651-4481-9A2E-883BF1BFC84F}" type="slidenum">
              <a:rPr lang="en-GB" smtClean="0"/>
              <a:t>‹#›</a:t>
            </a:fld>
            <a:endParaRPr lang="en-GB" dirty="0"/>
          </a:p>
        </p:txBody>
      </p:sp>
    </p:spTree>
    <p:extLst>
      <p:ext uri="{BB962C8B-B14F-4D97-AF65-F5344CB8AC3E}">
        <p14:creationId xmlns:p14="http://schemas.microsoft.com/office/powerpoint/2010/main" val="3128613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18BB8-0D87-4A20-9387-71F848C8426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278E748-AC45-4040-8DA3-81A2326C987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EEA199B-D2F0-4C29-B349-68EFDA8AF26D}"/>
              </a:ext>
            </a:extLst>
          </p:cNvPr>
          <p:cNvSpPr>
            <a:spLocks noGrp="1"/>
          </p:cNvSpPr>
          <p:nvPr>
            <p:ph type="dt" sz="half" idx="10"/>
          </p:nvPr>
        </p:nvSpPr>
        <p:spPr/>
        <p:txBody>
          <a:bodyPr/>
          <a:lstStyle/>
          <a:p>
            <a:fld id="{4C0EA021-F120-41CA-A470-7CC3D7B3B960}" type="datetimeFigureOut">
              <a:rPr lang="en-GB" smtClean="0"/>
              <a:t>20/08/2024</a:t>
            </a:fld>
            <a:endParaRPr lang="en-GB" dirty="0"/>
          </a:p>
        </p:txBody>
      </p:sp>
      <p:sp>
        <p:nvSpPr>
          <p:cNvPr id="5" name="Footer Placeholder 4">
            <a:extLst>
              <a:ext uri="{FF2B5EF4-FFF2-40B4-BE49-F238E27FC236}">
                <a16:creationId xmlns:a16="http://schemas.microsoft.com/office/drawing/2014/main" id="{C3CF646E-BCD7-4B6B-9C33-289C7E90EFAC}"/>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FF0F05E-31FA-40A9-BABE-860FE4AF220A}"/>
              </a:ext>
            </a:extLst>
          </p:cNvPr>
          <p:cNvSpPr>
            <a:spLocks noGrp="1"/>
          </p:cNvSpPr>
          <p:nvPr>
            <p:ph type="sldNum" sz="quarter" idx="12"/>
          </p:nvPr>
        </p:nvSpPr>
        <p:spPr/>
        <p:txBody>
          <a:bodyPr/>
          <a:lstStyle/>
          <a:p>
            <a:fld id="{921A0E05-6651-4481-9A2E-883BF1BFC84F}" type="slidenum">
              <a:rPr lang="en-GB" smtClean="0"/>
              <a:t>‹#›</a:t>
            </a:fld>
            <a:endParaRPr lang="en-GB" dirty="0"/>
          </a:p>
        </p:txBody>
      </p:sp>
    </p:spTree>
    <p:extLst>
      <p:ext uri="{BB962C8B-B14F-4D97-AF65-F5344CB8AC3E}">
        <p14:creationId xmlns:p14="http://schemas.microsoft.com/office/powerpoint/2010/main" val="1543145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651E0-5A05-42B3-A379-8BFF57B7189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460AC91-40DD-4AAA-8F35-D31FD079C6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4CC2DEA-6CED-485E-B1D2-BF8E816D9FAD}"/>
              </a:ext>
            </a:extLst>
          </p:cNvPr>
          <p:cNvSpPr>
            <a:spLocks noGrp="1"/>
          </p:cNvSpPr>
          <p:nvPr>
            <p:ph type="dt" sz="half" idx="10"/>
          </p:nvPr>
        </p:nvSpPr>
        <p:spPr/>
        <p:txBody>
          <a:bodyPr/>
          <a:lstStyle/>
          <a:p>
            <a:fld id="{4C0EA021-F120-41CA-A470-7CC3D7B3B960}" type="datetimeFigureOut">
              <a:rPr lang="en-GB" smtClean="0"/>
              <a:t>20/08/2024</a:t>
            </a:fld>
            <a:endParaRPr lang="en-GB" dirty="0"/>
          </a:p>
        </p:txBody>
      </p:sp>
      <p:sp>
        <p:nvSpPr>
          <p:cNvPr id="5" name="Footer Placeholder 4">
            <a:extLst>
              <a:ext uri="{FF2B5EF4-FFF2-40B4-BE49-F238E27FC236}">
                <a16:creationId xmlns:a16="http://schemas.microsoft.com/office/drawing/2014/main" id="{6FB2866B-A690-4347-95C6-9D6DAAD58A3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9D42DDD-61D7-4C79-BCDE-D21A0CBA95C5}"/>
              </a:ext>
            </a:extLst>
          </p:cNvPr>
          <p:cNvSpPr>
            <a:spLocks noGrp="1"/>
          </p:cNvSpPr>
          <p:nvPr>
            <p:ph type="sldNum" sz="quarter" idx="12"/>
          </p:nvPr>
        </p:nvSpPr>
        <p:spPr/>
        <p:txBody>
          <a:bodyPr/>
          <a:lstStyle/>
          <a:p>
            <a:fld id="{921A0E05-6651-4481-9A2E-883BF1BFC84F}" type="slidenum">
              <a:rPr lang="en-GB" smtClean="0"/>
              <a:t>‹#›</a:t>
            </a:fld>
            <a:endParaRPr lang="en-GB" dirty="0"/>
          </a:p>
        </p:txBody>
      </p:sp>
    </p:spTree>
    <p:extLst>
      <p:ext uri="{BB962C8B-B14F-4D97-AF65-F5344CB8AC3E}">
        <p14:creationId xmlns:p14="http://schemas.microsoft.com/office/powerpoint/2010/main" val="2316009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9BB53-2205-4132-97F1-F0BA8F8DE2C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B7A3516-29FB-4763-941D-1748BE5B653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64F888A-FC60-41E8-A06F-05720104CE5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9E178BD-16C7-4EA1-B122-1849315A5123}"/>
              </a:ext>
            </a:extLst>
          </p:cNvPr>
          <p:cNvSpPr>
            <a:spLocks noGrp="1"/>
          </p:cNvSpPr>
          <p:nvPr>
            <p:ph type="dt" sz="half" idx="10"/>
          </p:nvPr>
        </p:nvSpPr>
        <p:spPr/>
        <p:txBody>
          <a:bodyPr/>
          <a:lstStyle/>
          <a:p>
            <a:fld id="{4C0EA021-F120-41CA-A470-7CC3D7B3B960}" type="datetimeFigureOut">
              <a:rPr lang="en-GB" smtClean="0"/>
              <a:t>20/08/2024</a:t>
            </a:fld>
            <a:endParaRPr lang="en-GB" dirty="0"/>
          </a:p>
        </p:txBody>
      </p:sp>
      <p:sp>
        <p:nvSpPr>
          <p:cNvPr id="6" name="Footer Placeholder 5">
            <a:extLst>
              <a:ext uri="{FF2B5EF4-FFF2-40B4-BE49-F238E27FC236}">
                <a16:creationId xmlns:a16="http://schemas.microsoft.com/office/drawing/2014/main" id="{B54228FA-784C-4BFB-AE84-C141496065A6}"/>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65F310B2-29DC-4086-A6C7-3928803EB994}"/>
              </a:ext>
            </a:extLst>
          </p:cNvPr>
          <p:cNvSpPr>
            <a:spLocks noGrp="1"/>
          </p:cNvSpPr>
          <p:nvPr>
            <p:ph type="sldNum" sz="quarter" idx="12"/>
          </p:nvPr>
        </p:nvSpPr>
        <p:spPr/>
        <p:txBody>
          <a:bodyPr/>
          <a:lstStyle/>
          <a:p>
            <a:fld id="{921A0E05-6651-4481-9A2E-883BF1BFC84F}" type="slidenum">
              <a:rPr lang="en-GB" smtClean="0"/>
              <a:t>‹#›</a:t>
            </a:fld>
            <a:endParaRPr lang="en-GB" dirty="0"/>
          </a:p>
        </p:txBody>
      </p:sp>
    </p:spTree>
    <p:extLst>
      <p:ext uri="{BB962C8B-B14F-4D97-AF65-F5344CB8AC3E}">
        <p14:creationId xmlns:p14="http://schemas.microsoft.com/office/powerpoint/2010/main" val="3448442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6B077-CEE2-44AE-A447-F0356A75B2B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73CB99F-4245-49C9-8998-233E6D3C50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BD4056B-8A49-40FE-8753-35FB258FD10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4A614F4-D237-4CF1-8800-D9A5E23F5F5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FD68F9B-343B-4D5D-8F51-22230D0BFA0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73D9E7F-8793-48F5-8679-F9B199602DED}"/>
              </a:ext>
            </a:extLst>
          </p:cNvPr>
          <p:cNvSpPr>
            <a:spLocks noGrp="1"/>
          </p:cNvSpPr>
          <p:nvPr>
            <p:ph type="dt" sz="half" idx="10"/>
          </p:nvPr>
        </p:nvSpPr>
        <p:spPr/>
        <p:txBody>
          <a:bodyPr/>
          <a:lstStyle/>
          <a:p>
            <a:fld id="{4C0EA021-F120-41CA-A470-7CC3D7B3B960}" type="datetimeFigureOut">
              <a:rPr lang="en-GB" smtClean="0"/>
              <a:t>20/08/2024</a:t>
            </a:fld>
            <a:endParaRPr lang="en-GB" dirty="0"/>
          </a:p>
        </p:txBody>
      </p:sp>
      <p:sp>
        <p:nvSpPr>
          <p:cNvPr id="8" name="Footer Placeholder 7">
            <a:extLst>
              <a:ext uri="{FF2B5EF4-FFF2-40B4-BE49-F238E27FC236}">
                <a16:creationId xmlns:a16="http://schemas.microsoft.com/office/drawing/2014/main" id="{1226D4AA-4229-4E7E-865C-5880D6C1388E}"/>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6A365C12-A7F8-4569-94C2-C62D569B15E7}"/>
              </a:ext>
            </a:extLst>
          </p:cNvPr>
          <p:cNvSpPr>
            <a:spLocks noGrp="1"/>
          </p:cNvSpPr>
          <p:nvPr>
            <p:ph type="sldNum" sz="quarter" idx="12"/>
          </p:nvPr>
        </p:nvSpPr>
        <p:spPr/>
        <p:txBody>
          <a:bodyPr/>
          <a:lstStyle/>
          <a:p>
            <a:fld id="{921A0E05-6651-4481-9A2E-883BF1BFC84F}" type="slidenum">
              <a:rPr lang="en-GB" smtClean="0"/>
              <a:t>‹#›</a:t>
            </a:fld>
            <a:endParaRPr lang="en-GB" dirty="0"/>
          </a:p>
        </p:txBody>
      </p:sp>
    </p:spTree>
    <p:extLst>
      <p:ext uri="{BB962C8B-B14F-4D97-AF65-F5344CB8AC3E}">
        <p14:creationId xmlns:p14="http://schemas.microsoft.com/office/powerpoint/2010/main" val="1237312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9EEF9-95FB-44AC-A6F1-2D0DED3041F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279330F-65B7-47B4-9AF1-0F5B87F59D37}"/>
              </a:ext>
            </a:extLst>
          </p:cNvPr>
          <p:cNvSpPr>
            <a:spLocks noGrp="1"/>
          </p:cNvSpPr>
          <p:nvPr>
            <p:ph type="dt" sz="half" idx="10"/>
          </p:nvPr>
        </p:nvSpPr>
        <p:spPr/>
        <p:txBody>
          <a:bodyPr/>
          <a:lstStyle/>
          <a:p>
            <a:fld id="{4C0EA021-F120-41CA-A470-7CC3D7B3B960}" type="datetimeFigureOut">
              <a:rPr lang="en-GB" smtClean="0"/>
              <a:t>20/08/2024</a:t>
            </a:fld>
            <a:endParaRPr lang="en-GB" dirty="0"/>
          </a:p>
        </p:txBody>
      </p:sp>
      <p:sp>
        <p:nvSpPr>
          <p:cNvPr id="4" name="Footer Placeholder 3">
            <a:extLst>
              <a:ext uri="{FF2B5EF4-FFF2-40B4-BE49-F238E27FC236}">
                <a16:creationId xmlns:a16="http://schemas.microsoft.com/office/drawing/2014/main" id="{DBC5DC55-1396-475C-A0D1-2879C2D4DBFF}"/>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0C48E8D0-530C-42AD-B978-805D904EE6EF}"/>
              </a:ext>
            </a:extLst>
          </p:cNvPr>
          <p:cNvSpPr>
            <a:spLocks noGrp="1"/>
          </p:cNvSpPr>
          <p:nvPr>
            <p:ph type="sldNum" sz="quarter" idx="12"/>
          </p:nvPr>
        </p:nvSpPr>
        <p:spPr/>
        <p:txBody>
          <a:bodyPr/>
          <a:lstStyle/>
          <a:p>
            <a:fld id="{921A0E05-6651-4481-9A2E-883BF1BFC84F}" type="slidenum">
              <a:rPr lang="en-GB" smtClean="0"/>
              <a:t>‹#›</a:t>
            </a:fld>
            <a:endParaRPr lang="en-GB" dirty="0"/>
          </a:p>
        </p:txBody>
      </p:sp>
    </p:spTree>
    <p:extLst>
      <p:ext uri="{BB962C8B-B14F-4D97-AF65-F5344CB8AC3E}">
        <p14:creationId xmlns:p14="http://schemas.microsoft.com/office/powerpoint/2010/main" val="3736015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5344E1-C4D3-46DC-BAC4-434829F0095B}"/>
              </a:ext>
            </a:extLst>
          </p:cNvPr>
          <p:cNvSpPr>
            <a:spLocks noGrp="1"/>
          </p:cNvSpPr>
          <p:nvPr>
            <p:ph type="dt" sz="half" idx="10"/>
          </p:nvPr>
        </p:nvSpPr>
        <p:spPr/>
        <p:txBody>
          <a:bodyPr/>
          <a:lstStyle/>
          <a:p>
            <a:fld id="{4C0EA021-F120-41CA-A470-7CC3D7B3B960}" type="datetimeFigureOut">
              <a:rPr lang="en-GB" smtClean="0"/>
              <a:t>20/08/2024</a:t>
            </a:fld>
            <a:endParaRPr lang="en-GB" dirty="0"/>
          </a:p>
        </p:txBody>
      </p:sp>
      <p:sp>
        <p:nvSpPr>
          <p:cNvPr id="3" name="Footer Placeholder 2">
            <a:extLst>
              <a:ext uri="{FF2B5EF4-FFF2-40B4-BE49-F238E27FC236}">
                <a16:creationId xmlns:a16="http://schemas.microsoft.com/office/drawing/2014/main" id="{4AE1FDBC-AFB7-4CAC-8E67-5E94655E944C}"/>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EC8BCE33-B4CE-41E2-91A2-4A9D7745698D}"/>
              </a:ext>
            </a:extLst>
          </p:cNvPr>
          <p:cNvSpPr>
            <a:spLocks noGrp="1"/>
          </p:cNvSpPr>
          <p:nvPr>
            <p:ph type="sldNum" sz="quarter" idx="12"/>
          </p:nvPr>
        </p:nvSpPr>
        <p:spPr/>
        <p:txBody>
          <a:bodyPr/>
          <a:lstStyle/>
          <a:p>
            <a:fld id="{921A0E05-6651-4481-9A2E-883BF1BFC84F}" type="slidenum">
              <a:rPr lang="en-GB" smtClean="0"/>
              <a:t>‹#›</a:t>
            </a:fld>
            <a:endParaRPr lang="en-GB" dirty="0"/>
          </a:p>
        </p:txBody>
      </p:sp>
    </p:spTree>
    <p:extLst>
      <p:ext uri="{BB962C8B-B14F-4D97-AF65-F5344CB8AC3E}">
        <p14:creationId xmlns:p14="http://schemas.microsoft.com/office/powerpoint/2010/main" val="3606059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E54C8-E451-4B7E-928D-7C85C3014B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0B6C40B-F5B0-4395-B595-E302C89831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7D8FC84-C8D7-4084-AA6A-8AEC1B39F7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27D9BFC-FFE3-4401-921F-CC670AD2CADB}"/>
              </a:ext>
            </a:extLst>
          </p:cNvPr>
          <p:cNvSpPr>
            <a:spLocks noGrp="1"/>
          </p:cNvSpPr>
          <p:nvPr>
            <p:ph type="dt" sz="half" idx="10"/>
          </p:nvPr>
        </p:nvSpPr>
        <p:spPr/>
        <p:txBody>
          <a:bodyPr/>
          <a:lstStyle/>
          <a:p>
            <a:fld id="{4C0EA021-F120-41CA-A470-7CC3D7B3B960}" type="datetimeFigureOut">
              <a:rPr lang="en-GB" smtClean="0"/>
              <a:t>20/08/2024</a:t>
            </a:fld>
            <a:endParaRPr lang="en-GB" dirty="0"/>
          </a:p>
        </p:txBody>
      </p:sp>
      <p:sp>
        <p:nvSpPr>
          <p:cNvPr id="6" name="Footer Placeholder 5">
            <a:extLst>
              <a:ext uri="{FF2B5EF4-FFF2-40B4-BE49-F238E27FC236}">
                <a16:creationId xmlns:a16="http://schemas.microsoft.com/office/drawing/2014/main" id="{97AEEBBE-497E-4E30-836F-DA3F601904F4}"/>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1CB1E13A-974C-42FA-98CE-831BA58D5124}"/>
              </a:ext>
            </a:extLst>
          </p:cNvPr>
          <p:cNvSpPr>
            <a:spLocks noGrp="1"/>
          </p:cNvSpPr>
          <p:nvPr>
            <p:ph type="sldNum" sz="quarter" idx="12"/>
          </p:nvPr>
        </p:nvSpPr>
        <p:spPr/>
        <p:txBody>
          <a:bodyPr/>
          <a:lstStyle/>
          <a:p>
            <a:fld id="{921A0E05-6651-4481-9A2E-883BF1BFC84F}" type="slidenum">
              <a:rPr lang="en-GB" smtClean="0"/>
              <a:t>‹#›</a:t>
            </a:fld>
            <a:endParaRPr lang="en-GB" dirty="0"/>
          </a:p>
        </p:txBody>
      </p:sp>
    </p:spTree>
    <p:extLst>
      <p:ext uri="{BB962C8B-B14F-4D97-AF65-F5344CB8AC3E}">
        <p14:creationId xmlns:p14="http://schemas.microsoft.com/office/powerpoint/2010/main" val="460800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921C0-202E-43B4-8C44-BFCDE3FF5F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80131A7-7C81-4922-BDF7-1BF0393FD5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20E57BF4-6623-4C97-814E-D045E39B48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C977F1-ADAB-445D-8131-4734A8204A2C}"/>
              </a:ext>
            </a:extLst>
          </p:cNvPr>
          <p:cNvSpPr>
            <a:spLocks noGrp="1"/>
          </p:cNvSpPr>
          <p:nvPr>
            <p:ph type="dt" sz="half" idx="10"/>
          </p:nvPr>
        </p:nvSpPr>
        <p:spPr/>
        <p:txBody>
          <a:bodyPr/>
          <a:lstStyle/>
          <a:p>
            <a:fld id="{4C0EA021-F120-41CA-A470-7CC3D7B3B960}" type="datetimeFigureOut">
              <a:rPr lang="en-GB" smtClean="0"/>
              <a:t>20/08/2024</a:t>
            </a:fld>
            <a:endParaRPr lang="en-GB" dirty="0"/>
          </a:p>
        </p:txBody>
      </p:sp>
      <p:sp>
        <p:nvSpPr>
          <p:cNvPr id="6" name="Footer Placeholder 5">
            <a:extLst>
              <a:ext uri="{FF2B5EF4-FFF2-40B4-BE49-F238E27FC236}">
                <a16:creationId xmlns:a16="http://schemas.microsoft.com/office/drawing/2014/main" id="{2B8921EB-8121-4675-A6F7-0ABBA830EFE7}"/>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760EF257-A0EC-419C-A165-FE5CE860D1BC}"/>
              </a:ext>
            </a:extLst>
          </p:cNvPr>
          <p:cNvSpPr>
            <a:spLocks noGrp="1"/>
          </p:cNvSpPr>
          <p:nvPr>
            <p:ph type="sldNum" sz="quarter" idx="12"/>
          </p:nvPr>
        </p:nvSpPr>
        <p:spPr/>
        <p:txBody>
          <a:bodyPr/>
          <a:lstStyle/>
          <a:p>
            <a:fld id="{921A0E05-6651-4481-9A2E-883BF1BFC84F}" type="slidenum">
              <a:rPr lang="en-GB" smtClean="0"/>
              <a:t>‹#›</a:t>
            </a:fld>
            <a:endParaRPr lang="en-GB" dirty="0"/>
          </a:p>
        </p:txBody>
      </p:sp>
    </p:spTree>
    <p:extLst>
      <p:ext uri="{BB962C8B-B14F-4D97-AF65-F5344CB8AC3E}">
        <p14:creationId xmlns:p14="http://schemas.microsoft.com/office/powerpoint/2010/main" val="3398483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E3212C-BF31-4054-A4EA-57F8C966C59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9BFCB2B-3616-44C8-B3BB-13F2D23124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CD811B0-FD81-4A2F-88F0-9B80708AA6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0EA021-F120-41CA-A470-7CC3D7B3B960}" type="datetimeFigureOut">
              <a:rPr lang="en-GB" smtClean="0"/>
              <a:t>20/08/2024</a:t>
            </a:fld>
            <a:endParaRPr lang="en-GB" dirty="0"/>
          </a:p>
        </p:txBody>
      </p:sp>
      <p:sp>
        <p:nvSpPr>
          <p:cNvPr id="5" name="Footer Placeholder 4">
            <a:extLst>
              <a:ext uri="{FF2B5EF4-FFF2-40B4-BE49-F238E27FC236}">
                <a16:creationId xmlns:a16="http://schemas.microsoft.com/office/drawing/2014/main" id="{DF1DB1AE-FF47-419B-B896-5CDE0293A0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54C4E8E7-6104-4368-84D0-73DDC217B0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1A0E05-6651-4481-9A2E-883BF1BFC84F}" type="slidenum">
              <a:rPr lang="en-GB" smtClean="0"/>
              <a:t>‹#›</a:t>
            </a:fld>
            <a:endParaRPr lang="en-GB" dirty="0"/>
          </a:p>
        </p:txBody>
      </p:sp>
    </p:spTree>
    <p:extLst>
      <p:ext uri="{BB962C8B-B14F-4D97-AF65-F5344CB8AC3E}">
        <p14:creationId xmlns:p14="http://schemas.microsoft.com/office/powerpoint/2010/main" val="35337275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1B9D03F-327F-4E3A-8682-7353D453176F}"/>
              </a:ext>
            </a:extLst>
          </p:cNvPr>
          <p:cNvSpPr>
            <a:spLocks noGrp="1"/>
          </p:cNvSpPr>
          <p:nvPr>
            <p:ph type="subTitle" idx="1"/>
          </p:nvPr>
        </p:nvSpPr>
        <p:spPr>
          <a:xfrm>
            <a:off x="3871274" y="208389"/>
            <a:ext cx="4066095" cy="903974"/>
          </a:xfrm>
        </p:spPr>
        <p:txBody>
          <a:bodyPr>
            <a:normAutofit/>
          </a:bodyPr>
          <a:lstStyle/>
          <a:p>
            <a:r>
              <a:rPr lang="en-GB" sz="2000" b="1" u="sng" dirty="0">
                <a:solidFill>
                  <a:srgbClr val="0070C0"/>
                </a:solidFill>
              </a:rPr>
              <a:t>Armadale Primary School</a:t>
            </a:r>
            <a:endParaRPr lang="en-GB" sz="2000" dirty="0">
              <a:solidFill>
                <a:srgbClr val="0070C0"/>
              </a:solidFill>
            </a:endParaRPr>
          </a:p>
          <a:p>
            <a:r>
              <a:rPr lang="en-GB" sz="2000" b="1" u="sng" dirty="0">
                <a:solidFill>
                  <a:srgbClr val="0070C0"/>
                </a:solidFill>
              </a:rPr>
              <a:t>Pupil Equity Funding Summary</a:t>
            </a:r>
            <a:endParaRPr lang="en-GB" sz="2000" dirty="0">
              <a:solidFill>
                <a:srgbClr val="0070C0"/>
              </a:solidFill>
            </a:endParaRPr>
          </a:p>
          <a:p>
            <a:endParaRPr lang="en-GB" dirty="0"/>
          </a:p>
        </p:txBody>
      </p:sp>
      <p:pic>
        <p:nvPicPr>
          <p:cNvPr id="1026" name="Picture 2" descr="APS LOGO">
            <a:extLst>
              <a:ext uri="{FF2B5EF4-FFF2-40B4-BE49-F238E27FC236}">
                <a16:creationId xmlns:a16="http://schemas.microsoft.com/office/drawing/2014/main" id="{45F332F3-FAA4-4654-8E57-DF61D9CA35B1}"/>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1415860" y="117785"/>
            <a:ext cx="666750" cy="66675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27" name="Picture 3" descr="4capacities 2">
            <a:extLst>
              <a:ext uri="{FF2B5EF4-FFF2-40B4-BE49-F238E27FC236}">
                <a16:creationId xmlns:a16="http://schemas.microsoft.com/office/drawing/2014/main" id="{EF01B35C-820B-443D-905E-95034A721E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390" y="63811"/>
            <a:ext cx="800100" cy="7207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4" name="Picture 3">
            <a:extLst>
              <a:ext uri="{FF2B5EF4-FFF2-40B4-BE49-F238E27FC236}">
                <a16:creationId xmlns:a16="http://schemas.microsoft.com/office/drawing/2014/main" id="{2F7A012A-9442-4616-8C00-B147FCB67183}"/>
              </a:ext>
            </a:extLst>
          </p:cNvPr>
          <p:cNvPicPr>
            <a:picLocks noChangeAspect="1"/>
          </p:cNvPicPr>
          <p:nvPr/>
        </p:nvPicPr>
        <p:blipFill>
          <a:blip r:embed="rId4"/>
          <a:stretch>
            <a:fillRect/>
          </a:stretch>
        </p:blipFill>
        <p:spPr>
          <a:xfrm>
            <a:off x="3997479" y="1277325"/>
            <a:ext cx="4000329" cy="2839856"/>
          </a:xfrm>
          <a:prstGeom prst="rect">
            <a:avLst/>
          </a:prstGeom>
        </p:spPr>
      </p:pic>
      <p:sp>
        <p:nvSpPr>
          <p:cNvPr id="5" name="Text Box 4">
            <a:extLst>
              <a:ext uri="{FF2B5EF4-FFF2-40B4-BE49-F238E27FC236}">
                <a16:creationId xmlns:a16="http://schemas.microsoft.com/office/drawing/2014/main" id="{63F07B44-4B96-4B7D-85EB-58620E219862}"/>
              </a:ext>
            </a:extLst>
          </p:cNvPr>
          <p:cNvSpPr txBox="1">
            <a:spLocks noChangeArrowheads="1"/>
          </p:cNvSpPr>
          <p:nvPr/>
        </p:nvSpPr>
        <p:spPr bwMode="auto">
          <a:xfrm rot="20958108">
            <a:off x="849207" y="589982"/>
            <a:ext cx="2714625" cy="123983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dirty="0">
                <a:ln>
                  <a:noFill/>
                </a:ln>
                <a:solidFill>
                  <a:srgbClr val="000000"/>
                </a:solidFill>
                <a:effectLst/>
                <a:latin typeface="SassoonCRInfant" charset="0"/>
              </a:rPr>
              <a:t> </a:t>
            </a:r>
            <a:r>
              <a:rPr kumimoji="0" lang="en-GB" altLang="en-US" sz="1100" b="1" i="0" u="none" strike="noStrike" cap="none" normalizeH="0" baseline="0" dirty="0">
                <a:ln>
                  <a:noFill/>
                </a:ln>
                <a:solidFill>
                  <a:srgbClr val="000000"/>
                </a:solidFill>
                <a:effectLst/>
                <a:latin typeface="SassoonCRInfant" charset="0"/>
              </a:rPr>
              <a:t>Pupil Equity Fund (PEF) </a:t>
            </a:r>
            <a:endParaRPr kumimoji="0" lang="en-GB" altLang="en-US" sz="1100" b="0" i="0" u="none" strike="noStrike" cap="none" normalizeH="0" baseline="0" dirty="0">
              <a:ln>
                <a:noFill/>
              </a:ln>
              <a:solidFill>
                <a:srgbClr val="000000"/>
              </a:solidFill>
              <a:effectLst/>
              <a:latin typeface="SassoonCRInfant"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0" i="0" u="none" strike="noStrike" cap="none" normalizeH="0" baseline="0" dirty="0">
                <a:ln>
                  <a:noFill/>
                </a:ln>
                <a:solidFill>
                  <a:srgbClr val="000000"/>
                </a:solidFill>
                <a:effectLst/>
                <a:latin typeface="SassoonCRInfant" charset="0"/>
              </a:rPr>
              <a:t>Pupil Equity Funding (PEF) is additional funding allocated directly to schools and targeted at closing the poverty-related attainment gap. </a:t>
            </a:r>
            <a:endParaRPr kumimoji="0" lang="en-GB" altLang="en-US" sz="1200" b="0" i="0" u="none" strike="noStrike" cap="none" normalizeH="0" baseline="0" dirty="0">
              <a:ln>
                <a:noFill/>
              </a:ln>
              <a:solidFill>
                <a:srgbClr val="000000"/>
              </a:solidFill>
              <a:effectLst/>
              <a:latin typeface="SassoonCRInfant"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 name="TextBox 5">
            <a:extLst>
              <a:ext uri="{FF2B5EF4-FFF2-40B4-BE49-F238E27FC236}">
                <a16:creationId xmlns:a16="http://schemas.microsoft.com/office/drawing/2014/main" id="{4907D3E9-49C5-43A0-A048-BB8A8833F769}"/>
              </a:ext>
            </a:extLst>
          </p:cNvPr>
          <p:cNvSpPr txBox="1"/>
          <p:nvPr/>
        </p:nvSpPr>
        <p:spPr>
          <a:xfrm>
            <a:off x="643936" y="2031845"/>
            <a:ext cx="2814985" cy="1877437"/>
          </a:xfrm>
          <a:prstGeom prst="rect">
            <a:avLst/>
          </a:prstGeom>
          <a:noFill/>
        </p:spPr>
        <p:txBody>
          <a:bodyPr wrap="square" rtlCol="0">
            <a:spAutoFit/>
          </a:bodyPr>
          <a:lstStyle/>
          <a:p>
            <a:pPr algn="ctr"/>
            <a:r>
              <a:rPr lang="en-GB" sz="1600" b="1" u="sng" dirty="0">
                <a:solidFill>
                  <a:srgbClr val="0070C0"/>
                </a:solidFill>
              </a:rPr>
              <a:t>At Armadale Primary School, this is funding</a:t>
            </a:r>
            <a:endParaRPr lang="en-GB" sz="1600" dirty="0">
              <a:solidFill>
                <a:srgbClr val="0070C0"/>
              </a:solidFill>
            </a:endParaRPr>
          </a:p>
          <a:p>
            <a:pPr marL="285750" indent="-285750" algn="ctr">
              <a:buFont typeface="Arial" panose="020B0604020202020204" pitchFamily="34" charset="0"/>
              <a:buChar char="•"/>
            </a:pPr>
            <a:r>
              <a:rPr lang="en-GB" sz="1600" b="1" dirty="0">
                <a:solidFill>
                  <a:srgbClr val="0070C0"/>
                </a:solidFill>
              </a:rPr>
              <a:t>Raising Attainment Teacher</a:t>
            </a:r>
            <a:endParaRPr lang="en-GB" sz="1600" dirty="0">
              <a:solidFill>
                <a:srgbClr val="0070C0"/>
              </a:solidFill>
            </a:endParaRPr>
          </a:p>
          <a:p>
            <a:pPr marL="285750" indent="-285750" algn="ctr">
              <a:buFont typeface="Arial" panose="020B0604020202020204" pitchFamily="34" charset="0"/>
              <a:buChar char="•"/>
            </a:pPr>
            <a:r>
              <a:rPr lang="en-GB" sz="1600" b="1" dirty="0">
                <a:solidFill>
                  <a:srgbClr val="0070C0"/>
                </a:solidFill>
              </a:rPr>
              <a:t>Pupil Support Workers</a:t>
            </a:r>
            <a:endParaRPr lang="en-GB" sz="1600" dirty="0">
              <a:solidFill>
                <a:srgbClr val="0070C0"/>
              </a:solidFill>
            </a:endParaRPr>
          </a:p>
          <a:p>
            <a:pPr marL="285750" indent="-285750" algn="ctr">
              <a:buFont typeface="Arial" panose="020B0604020202020204" pitchFamily="34" charset="0"/>
              <a:buChar char="•"/>
            </a:pPr>
            <a:r>
              <a:rPr lang="en-GB" sz="1600" b="1" dirty="0">
                <a:solidFill>
                  <a:srgbClr val="0070C0"/>
                </a:solidFill>
              </a:rPr>
              <a:t>Family Link Worker</a:t>
            </a:r>
            <a:endParaRPr lang="en-GB" sz="1600" dirty="0">
              <a:solidFill>
                <a:srgbClr val="0070C0"/>
              </a:solidFill>
            </a:endParaRPr>
          </a:p>
          <a:p>
            <a:r>
              <a:rPr lang="en-GB" dirty="0"/>
              <a:t> </a:t>
            </a:r>
          </a:p>
          <a:p>
            <a:pPr algn="ctr"/>
            <a:endParaRPr lang="en-GB" dirty="0"/>
          </a:p>
        </p:txBody>
      </p:sp>
      <p:sp>
        <p:nvSpPr>
          <p:cNvPr id="7" name="AutoShape 5">
            <a:extLst>
              <a:ext uri="{FF2B5EF4-FFF2-40B4-BE49-F238E27FC236}">
                <a16:creationId xmlns:a16="http://schemas.microsoft.com/office/drawing/2014/main" id="{7B15E76D-0CA6-4885-8E8A-8CC6F4394304}"/>
              </a:ext>
            </a:extLst>
          </p:cNvPr>
          <p:cNvSpPr>
            <a:spLocks noChangeArrowheads="1"/>
          </p:cNvSpPr>
          <p:nvPr/>
        </p:nvSpPr>
        <p:spPr bwMode="auto">
          <a:xfrm rot="10800000">
            <a:off x="1607212" y="3562702"/>
            <a:ext cx="849313" cy="631825"/>
          </a:xfrm>
          <a:custGeom>
            <a:avLst/>
            <a:gdLst>
              <a:gd name="G0" fmla="+- 6480 0 0"/>
              <a:gd name="G1" fmla="+- 8640 0 0"/>
              <a:gd name="G2" fmla="+- 6171 0 0"/>
              <a:gd name="G3" fmla="+- 21600 0 6480"/>
              <a:gd name="G4" fmla="+- 21600 0 8640"/>
              <a:gd name="G5" fmla="*/ G0 21600 G3"/>
              <a:gd name="G6" fmla="*/ G1 21600 G3"/>
              <a:gd name="G7" fmla="*/ G2 G3 21600"/>
              <a:gd name="G8" fmla="*/ 10800 21600 G3"/>
              <a:gd name="G9" fmla="*/ G4 21600 G3"/>
              <a:gd name="G10" fmla="+- 21600 0 G7"/>
              <a:gd name="G11" fmla="+- G5 0 G8"/>
              <a:gd name="G12" fmla="+- G6 0 G8"/>
              <a:gd name="G13" fmla="*/ G12 G7 G11"/>
              <a:gd name="G14" fmla="+- 21600 0 G13"/>
              <a:gd name="G15" fmla="+- G0 0 10800"/>
              <a:gd name="G16" fmla="+- G1 0 10800"/>
              <a:gd name="G17" fmla="*/ G2 G16 G15"/>
              <a:gd name="T0" fmla="*/ 10800 w 21600"/>
              <a:gd name="T1" fmla="*/ 0 h 21600"/>
              <a:gd name="T2" fmla="*/ 0 w 21600"/>
              <a:gd name="T3" fmla="*/ 15429 h 21600"/>
              <a:gd name="T4" fmla="*/ 10800 w 21600"/>
              <a:gd name="T5" fmla="*/ 18514 h 21600"/>
              <a:gd name="T6" fmla="*/ 21600 w 21600"/>
              <a:gd name="T7" fmla="*/ 15429 h 21600"/>
              <a:gd name="T8" fmla="*/ 17694720 60000 65536"/>
              <a:gd name="T9" fmla="*/ 11796480 60000 65536"/>
              <a:gd name="T10" fmla="*/ 5898240 60000 65536"/>
              <a:gd name="T11" fmla="*/ 0 60000 65536"/>
              <a:gd name="T12" fmla="*/ G13 w 21600"/>
              <a:gd name="T13" fmla="*/ G6 h 21600"/>
              <a:gd name="T14" fmla="*/ G14 w 21600"/>
              <a:gd name="T15" fmla="*/ G9 h 21600"/>
            </a:gdLst>
            <a:ahLst/>
            <a:cxnLst>
              <a:cxn ang="T8">
                <a:pos x="T0" y="T1"/>
              </a:cxn>
              <a:cxn ang="T9">
                <a:pos x="T2" y="T3"/>
              </a:cxn>
              <a:cxn ang="T10">
                <a:pos x="T4" y="T5"/>
              </a:cxn>
              <a:cxn ang="T11">
                <a:pos x="T6" y="T7"/>
              </a:cxn>
            </a:cxnLst>
            <a:rect l="T12" t="T13" r="T14" b="T15"/>
            <a:pathLst>
              <a:path w="21600" h="21600">
                <a:moveTo>
                  <a:pt x="10800" y="0"/>
                </a:moveTo>
                <a:lnTo>
                  <a:pt x="6480" y="6171"/>
                </a:lnTo>
                <a:lnTo>
                  <a:pt x="8640" y="6171"/>
                </a:lnTo>
                <a:lnTo>
                  <a:pt x="8640" y="12343"/>
                </a:lnTo>
                <a:lnTo>
                  <a:pt x="4320" y="12343"/>
                </a:lnTo>
                <a:lnTo>
                  <a:pt x="4320" y="9257"/>
                </a:lnTo>
                <a:lnTo>
                  <a:pt x="0" y="15429"/>
                </a:lnTo>
                <a:lnTo>
                  <a:pt x="4320" y="21600"/>
                </a:lnTo>
                <a:lnTo>
                  <a:pt x="4320" y="18514"/>
                </a:lnTo>
                <a:lnTo>
                  <a:pt x="17280" y="18514"/>
                </a:lnTo>
                <a:lnTo>
                  <a:pt x="17280" y="21600"/>
                </a:lnTo>
                <a:lnTo>
                  <a:pt x="21600" y="15429"/>
                </a:lnTo>
                <a:lnTo>
                  <a:pt x="17280" y="9257"/>
                </a:lnTo>
                <a:lnTo>
                  <a:pt x="17280" y="12343"/>
                </a:lnTo>
                <a:lnTo>
                  <a:pt x="12960" y="12343"/>
                </a:lnTo>
                <a:lnTo>
                  <a:pt x="12960" y="6171"/>
                </a:lnTo>
                <a:lnTo>
                  <a:pt x="15120" y="6171"/>
                </a:lnTo>
                <a:close/>
              </a:path>
            </a:pathLst>
          </a:custGeom>
          <a:solidFill>
            <a:srgbClr val="5B9BD5"/>
          </a:solidFill>
          <a:ln w="2540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dirty="0"/>
          </a:p>
        </p:txBody>
      </p:sp>
      <p:sp>
        <p:nvSpPr>
          <p:cNvPr id="8" name="AutoShape 6">
            <a:extLst>
              <a:ext uri="{FF2B5EF4-FFF2-40B4-BE49-F238E27FC236}">
                <a16:creationId xmlns:a16="http://schemas.microsoft.com/office/drawing/2014/main" id="{BA43B22D-A8E6-4DC9-BE83-224D415ADCD8}"/>
              </a:ext>
            </a:extLst>
          </p:cNvPr>
          <p:cNvSpPr>
            <a:spLocks noChangeArrowheads="1"/>
          </p:cNvSpPr>
          <p:nvPr/>
        </p:nvSpPr>
        <p:spPr bwMode="auto">
          <a:xfrm>
            <a:off x="428670" y="3998788"/>
            <a:ext cx="1116234" cy="1047045"/>
          </a:xfrm>
          <a:prstGeom prst="flowChartAlternateProcess">
            <a:avLst/>
          </a:prstGeom>
          <a:solidFill>
            <a:srgbClr val="FFFFFF"/>
          </a:solidFill>
          <a:ln w="2540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lgn="ctr"/>
            <a:r>
              <a:rPr lang="en-GB" sz="1200" dirty="0"/>
              <a:t>Universal and targeted approaches to supporting attendance</a:t>
            </a:r>
          </a:p>
        </p:txBody>
      </p:sp>
      <p:sp>
        <p:nvSpPr>
          <p:cNvPr id="11" name="AutoShape 6">
            <a:extLst>
              <a:ext uri="{FF2B5EF4-FFF2-40B4-BE49-F238E27FC236}">
                <a16:creationId xmlns:a16="http://schemas.microsoft.com/office/drawing/2014/main" id="{2922D438-4E93-4D04-A5C0-73CB5184C8F1}"/>
              </a:ext>
            </a:extLst>
          </p:cNvPr>
          <p:cNvSpPr>
            <a:spLocks noChangeArrowheads="1"/>
          </p:cNvSpPr>
          <p:nvPr/>
        </p:nvSpPr>
        <p:spPr bwMode="auto">
          <a:xfrm>
            <a:off x="2819651" y="5333436"/>
            <a:ext cx="1116234" cy="1268596"/>
          </a:xfrm>
          <a:prstGeom prst="flowChartAlternateProcess">
            <a:avLst/>
          </a:prstGeom>
          <a:solidFill>
            <a:srgbClr val="FFFFFF"/>
          </a:solidFill>
          <a:ln w="2540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lgn="ctr"/>
            <a:r>
              <a:rPr lang="en-GB" sz="1050" dirty="0"/>
              <a:t>Literacy interventions including phonics, key words and reading fluency</a:t>
            </a:r>
          </a:p>
        </p:txBody>
      </p:sp>
      <p:sp>
        <p:nvSpPr>
          <p:cNvPr id="12" name="AutoShape 6">
            <a:extLst>
              <a:ext uri="{FF2B5EF4-FFF2-40B4-BE49-F238E27FC236}">
                <a16:creationId xmlns:a16="http://schemas.microsoft.com/office/drawing/2014/main" id="{0BE32388-A464-46DE-8222-AF9B11B0337C}"/>
              </a:ext>
            </a:extLst>
          </p:cNvPr>
          <p:cNvSpPr>
            <a:spLocks noChangeArrowheads="1"/>
          </p:cNvSpPr>
          <p:nvPr/>
        </p:nvSpPr>
        <p:spPr bwMode="auto">
          <a:xfrm>
            <a:off x="196111" y="5333436"/>
            <a:ext cx="1123499" cy="1246473"/>
          </a:xfrm>
          <a:prstGeom prst="flowChartAlternateProcess">
            <a:avLst/>
          </a:prstGeom>
          <a:solidFill>
            <a:srgbClr val="FFFFFF"/>
          </a:solidFill>
          <a:ln w="2540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lgn="ctr"/>
            <a:r>
              <a:rPr lang="en-GB" sz="1200" dirty="0"/>
              <a:t>Numeracy interventions  including number box, and early number skills.</a:t>
            </a:r>
          </a:p>
        </p:txBody>
      </p:sp>
      <p:sp>
        <p:nvSpPr>
          <p:cNvPr id="13" name="AutoShape 6">
            <a:extLst>
              <a:ext uri="{FF2B5EF4-FFF2-40B4-BE49-F238E27FC236}">
                <a16:creationId xmlns:a16="http://schemas.microsoft.com/office/drawing/2014/main" id="{D289EDC6-A21E-47BF-82CF-E715740F2B36}"/>
              </a:ext>
            </a:extLst>
          </p:cNvPr>
          <p:cNvSpPr>
            <a:spLocks noChangeArrowheads="1"/>
          </p:cNvSpPr>
          <p:nvPr/>
        </p:nvSpPr>
        <p:spPr bwMode="auto">
          <a:xfrm>
            <a:off x="1545462" y="5355559"/>
            <a:ext cx="1116234" cy="1246473"/>
          </a:xfrm>
          <a:prstGeom prst="flowChartAlternateProcess">
            <a:avLst/>
          </a:prstGeom>
          <a:solidFill>
            <a:srgbClr val="FFFFFF"/>
          </a:solidFill>
          <a:ln w="2540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lgn="ctr"/>
            <a:r>
              <a:rPr lang="en-GB" sz="1100" dirty="0"/>
              <a:t>Health and Well being interventions including small group bespoke activities.</a:t>
            </a:r>
          </a:p>
        </p:txBody>
      </p:sp>
      <p:sp>
        <p:nvSpPr>
          <p:cNvPr id="14" name="AutoShape 6">
            <a:extLst>
              <a:ext uri="{FF2B5EF4-FFF2-40B4-BE49-F238E27FC236}">
                <a16:creationId xmlns:a16="http://schemas.microsoft.com/office/drawing/2014/main" id="{3AE0E865-7F6B-46FE-BC2E-9B3482883B40}"/>
              </a:ext>
            </a:extLst>
          </p:cNvPr>
          <p:cNvSpPr>
            <a:spLocks noChangeArrowheads="1"/>
          </p:cNvSpPr>
          <p:nvPr/>
        </p:nvSpPr>
        <p:spPr bwMode="auto">
          <a:xfrm>
            <a:off x="2497638" y="4005847"/>
            <a:ext cx="1116234" cy="1047046"/>
          </a:xfrm>
          <a:prstGeom prst="flowChartAlternateProcess">
            <a:avLst/>
          </a:prstGeom>
          <a:solidFill>
            <a:srgbClr val="FFFFFF"/>
          </a:solidFill>
          <a:ln w="2540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lgn="ctr"/>
            <a:r>
              <a:rPr lang="en-GB" sz="1050" dirty="0"/>
              <a:t>Family engagement and learning opportunities.</a:t>
            </a:r>
          </a:p>
        </p:txBody>
      </p:sp>
      <p:pic>
        <p:nvPicPr>
          <p:cNvPr id="1031" name="Picture 7" descr="Children together with paper round Stock Vector by ©iostephy 21556351">
            <a:extLst>
              <a:ext uri="{FF2B5EF4-FFF2-40B4-BE49-F238E27FC236}">
                <a16:creationId xmlns:a16="http://schemas.microsoft.com/office/drawing/2014/main" id="{060F3576-0F16-4A1B-A6E0-FE2DC39DD758}"/>
              </a:ext>
            </a:extLst>
          </p:cNvPr>
          <p:cNvPicPr>
            <a:picLocks noChangeAspect="1" noChangeArrowheads="1"/>
          </p:cNvPicPr>
          <p:nvPr/>
        </p:nvPicPr>
        <p:blipFill>
          <a:blip r:embed="rId5" cstate="hqprint">
            <a:extLst>
              <a:ext uri="{28A0092B-C50C-407E-A947-70E740481C1C}">
                <a14:useLocalDpi xmlns:a14="http://schemas.microsoft.com/office/drawing/2010/main" val="0"/>
              </a:ext>
            </a:extLst>
          </a:blip>
          <a:srcRect/>
          <a:stretch>
            <a:fillRect/>
          </a:stretch>
        </p:blipFill>
        <p:spPr bwMode="auto">
          <a:xfrm>
            <a:off x="8369280" y="211363"/>
            <a:ext cx="1411288" cy="998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pic>
        <p:nvPicPr>
          <p:cNvPr id="1032" name="Picture 8" descr="Pupil Council – Trinity High School, Renfrew">
            <a:extLst>
              <a:ext uri="{FF2B5EF4-FFF2-40B4-BE49-F238E27FC236}">
                <a16:creationId xmlns:a16="http://schemas.microsoft.com/office/drawing/2014/main" id="{0DE1189C-488E-479D-B4D7-7F33587C6B86}"/>
              </a:ext>
            </a:extLst>
          </p:cNvPr>
          <p:cNvPicPr>
            <a:picLocks noChangeAspect="1" noChangeArrowheads="1"/>
          </p:cNvPicPr>
          <p:nvPr/>
        </p:nvPicPr>
        <p:blipFill>
          <a:blip r:embed="rId6" cstate="hqprint">
            <a:extLst>
              <a:ext uri="{28A0092B-C50C-407E-A947-70E740481C1C}">
                <a14:useLocalDpi xmlns:a14="http://schemas.microsoft.com/office/drawing/2010/main" val="0"/>
              </a:ext>
            </a:extLst>
          </a:blip>
          <a:srcRect/>
          <a:stretch>
            <a:fillRect/>
          </a:stretch>
        </p:blipFill>
        <p:spPr bwMode="auto">
          <a:xfrm>
            <a:off x="8832830" y="710632"/>
            <a:ext cx="484188"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17" name="Text Box 4">
            <a:extLst>
              <a:ext uri="{FF2B5EF4-FFF2-40B4-BE49-F238E27FC236}">
                <a16:creationId xmlns:a16="http://schemas.microsoft.com/office/drawing/2014/main" id="{20D15FA2-40F1-4DF2-80D9-F0B973AE2EC0}"/>
              </a:ext>
            </a:extLst>
          </p:cNvPr>
          <p:cNvSpPr txBox="1">
            <a:spLocks noChangeArrowheads="1"/>
          </p:cNvSpPr>
          <p:nvPr/>
        </p:nvSpPr>
        <p:spPr bwMode="auto">
          <a:xfrm rot="529114">
            <a:off x="9153917" y="1600418"/>
            <a:ext cx="2714625" cy="123983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dirty="0">
                <a:ln>
                  <a:noFill/>
                </a:ln>
                <a:solidFill>
                  <a:srgbClr val="000000"/>
                </a:solidFill>
                <a:effectLst/>
                <a:latin typeface="SassoonCRInfant" charset="0"/>
              </a:rPr>
              <a:t> </a:t>
            </a:r>
            <a:r>
              <a:rPr lang="en-GB" altLang="en-US" sz="1100" b="1" dirty="0">
                <a:solidFill>
                  <a:srgbClr val="000000"/>
                </a:solidFill>
                <a:latin typeface="SassoonCRInfant" charset="0"/>
              </a:rPr>
              <a:t>We consult in a range of ways with our learners on our approaches including pupil focus groups, one to one discussions, learning conversations, the use of the Youth Voice Toolkit, learner leadership groups and pupil voting systems.</a:t>
            </a:r>
            <a:endParaRPr kumimoji="0" lang="en-GB" altLang="en-US" sz="1100" b="0" i="0" u="none" strike="noStrike" cap="none" normalizeH="0" baseline="0" dirty="0">
              <a:ln>
                <a:noFill/>
              </a:ln>
              <a:solidFill>
                <a:srgbClr val="000000"/>
              </a:solidFill>
              <a:effectLst/>
              <a:latin typeface="SassoonCRInfant" charset="0"/>
            </a:endParaRPr>
          </a:p>
        </p:txBody>
      </p:sp>
      <p:sp>
        <p:nvSpPr>
          <p:cNvPr id="18" name="Text Box 4">
            <a:extLst>
              <a:ext uri="{FF2B5EF4-FFF2-40B4-BE49-F238E27FC236}">
                <a16:creationId xmlns:a16="http://schemas.microsoft.com/office/drawing/2014/main" id="{47B8D610-D451-4D3A-A8DF-E9FE91D15240}"/>
              </a:ext>
            </a:extLst>
          </p:cNvPr>
          <p:cNvSpPr txBox="1">
            <a:spLocks noChangeArrowheads="1"/>
          </p:cNvSpPr>
          <p:nvPr/>
        </p:nvSpPr>
        <p:spPr bwMode="auto">
          <a:xfrm rot="20603215">
            <a:off x="8914028" y="5000006"/>
            <a:ext cx="2714625" cy="123983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dirty="0">
                <a:ln>
                  <a:noFill/>
                </a:ln>
                <a:solidFill>
                  <a:srgbClr val="000000"/>
                </a:solidFill>
                <a:effectLst/>
                <a:latin typeface="SassoonCRInfant" charset="0"/>
              </a:rPr>
              <a:t> </a:t>
            </a:r>
            <a:r>
              <a:rPr lang="en-GB" altLang="en-US" sz="1100" b="1" dirty="0">
                <a:solidFill>
                  <a:srgbClr val="000000"/>
                </a:solidFill>
                <a:latin typeface="SassoonCRInfant" charset="0"/>
              </a:rPr>
              <a:t>We consult in a range of ways with </a:t>
            </a:r>
            <a:r>
              <a:rPr lang="en-GB" altLang="en-US" sz="1100" b="1" dirty="0" smtClean="0">
                <a:solidFill>
                  <a:srgbClr val="000000"/>
                </a:solidFill>
                <a:latin typeface="SassoonCRInfant" charset="0"/>
              </a:rPr>
              <a:t>our families including participatory budget voting, discussions, whole school feedback, FORMS, child’s planning meetings, parents consultations.</a:t>
            </a:r>
            <a:endParaRPr kumimoji="0" lang="en-GB" altLang="en-US" sz="1100" b="0" i="0" u="none" strike="noStrike" cap="none" normalizeH="0" baseline="0" dirty="0">
              <a:ln>
                <a:noFill/>
              </a:ln>
              <a:solidFill>
                <a:srgbClr val="000000"/>
              </a:solidFill>
              <a:effectLst/>
              <a:latin typeface="SassoonCRInfant" charset="0"/>
            </a:endParaRPr>
          </a:p>
        </p:txBody>
      </p:sp>
      <p:pic>
        <p:nvPicPr>
          <p:cNvPr id="9" name="Picture 8">
            <a:extLst>
              <a:ext uri="{FF2B5EF4-FFF2-40B4-BE49-F238E27FC236}">
                <a16:creationId xmlns:a16="http://schemas.microsoft.com/office/drawing/2014/main" id="{D523787C-9A15-4F6A-A9EE-DB465112562F}"/>
              </a:ext>
            </a:extLst>
          </p:cNvPr>
          <p:cNvPicPr>
            <a:picLocks noChangeAspect="1"/>
          </p:cNvPicPr>
          <p:nvPr/>
        </p:nvPicPr>
        <p:blipFill>
          <a:blip r:embed="rId7"/>
          <a:stretch>
            <a:fillRect/>
          </a:stretch>
        </p:blipFill>
        <p:spPr>
          <a:xfrm>
            <a:off x="9276882" y="3041013"/>
            <a:ext cx="2472353" cy="1249643"/>
          </a:xfrm>
          <a:prstGeom prst="rect">
            <a:avLst/>
          </a:prstGeom>
        </p:spPr>
      </p:pic>
      <p:pic>
        <p:nvPicPr>
          <p:cNvPr id="20" name="Picture 8" descr="Pupil Council – Trinity High School, Renfrew">
            <a:extLst>
              <a:ext uri="{FF2B5EF4-FFF2-40B4-BE49-F238E27FC236}">
                <a16:creationId xmlns:a16="http://schemas.microsoft.com/office/drawing/2014/main" id="{B33B02CE-4382-499A-B5C5-053B421548EE}"/>
              </a:ext>
            </a:extLst>
          </p:cNvPr>
          <p:cNvPicPr>
            <a:picLocks noChangeAspect="1" noChangeArrowheads="1"/>
          </p:cNvPicPr>
          <p:nvPr/>
        </p:nvPicPr>
        <p:blipFill>
          <a:blip r:embed="rId6" cstate="hqprint">
            <a:extLst>
              <a:ext uri="{28A0092B-C50C-407E-A947-70E740481C1C}">
                <a14:useLocalDpi xmlns:a14="http://schemas.microsoft.com/office/drawing/2010/main" val="0"/>
              </a:ext>
            </a:extLst>
          </a:blip>
          <a:srcRect/>
          <a:stretch>
            <a:fillRect/>
          </a:stretch>
        </p:blipFill>
        <p:spPr bwMode="auto">
          <a:xfrm>
            <a:off x="8933809" y="4133678"/>
            <a:ext cx="484188"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10" name="AutoShape 11">
            <a:extLst>
              <a:ext uri="{FF2B5EF4-FFF2-40B4-BE49-F238E27FC236}">
                <a16:creationId xmlns:a16="http://schemas.microsoft.com/office/drawing/2014/main" id="{F50B1024-4BA3-4E97-B216-CBBC404B85AC}"/>
              </a:ext>
            </a:extLst>
          </p:cNvPr>
          <p:cNvSpPr>
            <a:spLocks noChangeArrowheads="1"/>
          </p:cNvSpPr>
          <p:nvPr/>
        </p:nvSpPr>
        <p:spPr bwMode="auto">
          <a:xfrm>
            <a:off x="4050545" y="4325387"/>
            <a:ext cx="3886824" cy="482600"/>
          </a:xfrm>
          <a:prstGeom prst="flowChartAlternateProcess">
            <a:avLst/>
          </a:prstGeom>
          <a:solidFill>
            <a:srgbClr val="FFFFFF"/>
          </a:solidFill>
          <a:ln w="2540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lgn="ctr"/>
            <a:r>
              <a:rPr lang="en-GB" dirty="0" smtClean="0">
                <a:solidFill>
                  <a:srgbClr val="0070C0"/>
                </a:solidFill>
              </a:rPr>
              <a:t>Cost of the School Day Action Statement</a:t>
            </a:r>
            <a:endParaRPr lang="en-GB" dirty="0">
              <a:solidFill>
                <a:srgbClr val="0070C0"/>
              </a:solidFill>
            </a:endParaRPr>
          </a:p>
        </p:txBody>
      </p:sp>
      <p:sp>
        <p:nvSpPr>
          <p:cNvPr id="15" name="AutoShape 12">
            <a:extLst>
              <a:ext uri="{FF2B5EF4-FFF2-40B4-BE49-F238E27FC236}">
                <a16:creationId xmlns:a16="http://schemas.microsoft.com/office/drawing/2014/main" id="{9780FF5D-9D51-4DCE-A12F-A03D884067B7}"/>
              </a:ext>
            </a:extLst>
          </p:cNvPr>
          <p:cNvSpPr>
            <a:spLocks noChangeArrowheads="1"/>
          </p:cNvSpPr>
          <p:nvPr/>
        </p:nvSpPr>
        <p:spPr bwMode="auto">
          <a:xfrm>
            <a:off x="4482456" y="4948259"/>
            <a:ext cx="815408" cy="700775"/>
          </a:xfrm>
          <a:prstGeom prst="upArrowCallout">
            <a:avLst>
              <a:gd name="adj1" fmla="val 33684"/>
              <a:gd name="adj2" fmla="val 33684"/>
              <a:gd name="adj3" fmla="val 16667"/>
              <a:gd name="adj4" fmla="val 66667"/>
            </a:avLst>
          </a:prstGeom>
          <a:solidFill>
            <a:srgbClr val="FFFFFF"/>
          </a:solidFill>
          <a:ln w="2540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lgn="ctr"/>
            <a:r>
              <a:rPr lang="en-GB" sz="1600" dirty="0">
                <a:solidFill>
                  <a:srgbClr val="0070C0"/>
                </a:solidFill>
              </a:rPr>
              <a:t>Uniform</a:t>
            </a:r>
          </a:p>
        </p:txBody>
      </p:sp>
      <p:sp>
        <p:nvSpPr>
          <p:cNvPr id="25" name="AutoShape 12">
            <a:extLst>
              <a:ext uri="{FF2B5EF4-FFF2-40B4-BE49-F238E27FC236}">
                <a16:creationId xmlns:a16="http://schemas.microsoft.com/office/drawing/2014/main" id="{8317870B-3631-4F11-9DE6-6030627FCBD4}"/>
              </a:ext>
            </a:extLst>
          </p:cNvPr>
          <p:cNvSpPr>
            <a:spLocks noChangeArrowheads="1"/>
          </p:cNvSpPr>
          <p:nvPr/>
        </p:nvSpPr>
        <p:spPr bwMode="auto">
          <a:xfrm>
            <a:off x="5517413" y="4948258"/>
            <a:ext cx="815408" cy="700775"/>
          </a:xfrm>
          <a:prstGeom prst="upArrowCallout">
            <a:avLst>
              <a:gd name="adj1" fmla="val 33684"/>
              <a:gd name="adj2" fmla="val 33684"/>
              <a:gd name="adj3" fmla="val 16667"/>
              <a:gd name="adj4" fmla="val 66667"/>
            </a:avLst>
          </a:prstGeom>
          <a:solidFill>
            <a:srgbClr val="FFFFFF"/>
          </a:solidFill>
          <a:ln w="2540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lgn="ctr"/>
            <a:r>
              <a:rPr lang="en-GB" dirty="0">
                <a:solidFill>
                  <a:srgbClr val="0070C0"/>
                </a:solidFill>
              </a:rPr>
              <a:t>Food</a:t>
            </a:r>
          </a:p>
        </p:txBody>
      </p:sp>
      <p:sp>
        <p:nvSpPr>
          <p:cNvPr id="26" name="AutoShape 12">
            <a:extLst>
              <a:ext uri="{FF2B5EF4-FFF2-40B4-BE49-F238E27FC236}">
                <a16:creationId xmlns:a16="http://schemas.microsoft.com/office/drawing/2014/main" id="{92FD75F4-B340-4992-BEBC-F8C4D964DCBB}"/>
              </a:ext>
            </a:extLst>
          </p:cNvPr>
          <p:cNvSpPr>
            <a:spLocks noChangeArrowheads="1"/>
          </p:cNvSpPr>
          <p:nvPr/>
        </p:nvSpPr>
        <p:spPr bwMode="auto">
          <a:xfrm>
            <a:off x="6505379" y="4948259"/>
            <a:ext cx="815408" cy="700775"/>
          </a:xfrm>
          <a:prstGeom prst="upArrowCallout">
            <a:avLst>
              <a:gd name="adj1" fmla="val 33684"/>
              <a:gd name="adj2" fmla="val 33684"/>
              <a:gd name="adj3" fmla="val 16667"/>
              <a:gd name="adj4" fmla="val 66667"/>
            </a:avLst>
          </a:prstGeom>
          <a:solidFill>
            <a:srgbClr val="FFFFFF"/>
          </a:solidFill>
          <a:ln w="2540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lgn="ctr"/>
            <a:r>
              <a:rPr lang="en-GB" sz="1400" dirty="0">
                <a:solidFill>
                  <a:srgbClr val="0070C0"/>
                </a:solidFill>
              </a:rPr>
              <a:t>Cost of Living</a:t>
            </a:r>
          </a:p>
        </p:txBody>
      </p:sp>
      <p:sp>
        <p:nvSpPr>
          <p:cNvPr id="27" name="Text Box 4">
            <a:extLst>
              <a:ext uri="{FF2B5EF4-FFF2-40B4-BE49-F238E27FC236}">
                <a16:creationId xmlns:a16="http://schemas.microsoft.com/office/drawing/2014/main" id="{EB227AA5-DA97-4F57-84C3-A81282C33C6E}"/>
              </a:ext>
            </a:extLst>
          </p:cNvPr>
          <p:cNvSpPr txBox="1">
            <a:spLocks noChangeArrowheads="1"/>
          </p:cNvSpPr>
          <p:nvPr/>
        </p:nvSpPr>
        <p:spPr bwMode="auto">
          <a:xfrm>
            <a:off x="3881832" y="5929576"/>
            <a:ext cx="4157036" cy="82634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lgn="ctr"/>
            <a:r>
              <a:rPr kumimoji="0" lang="en-GB" altLang="en-US" sz="1100" b="0" i="0" u="none" strike="noStrike" cap="none" normalizeH="0" baseline="0" dirty="0">
                <a:ln>
                  <a:noFill/>
                </a:ln>
                <a:solidFill>
                  <a:srgbClr val="000000"/>
                </a:solidFill>
                <a:effectLst/>
                <a:latin typeface="SassoonCRInfant" charset="0"/>
              </a:rPr>
              <a:t> </a:t>
            </a:r>
            <a:r>
              <a:rPr lang="en-GB" sz="1200" b="1" dirty="0"/>
              <a:t>“The difference  between  equity a  equality is that equality is when everyone  gets the same thing, and equity is when everyone gets the things they deserve.’</a:t>
            </a:r>
            <a:endParaRPr lang="en-GB" sz="1200" dirty="0"/>
          </a:p>
          <a:p>
            <a:r>
              <a:rPr lang="en-GB" dirty="0"/>
              <a:t>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1100" b="0" i="0" u="none" strike="noStrike" cap="none" normalizeH="0" baseline="0" dirty="0">
              <a:ln>
                <a:noFill/>
              </a:ln>
              <a:solidFill>
                <a:srgbClr val="000000"/>
              </a:solidFill>
              <a:effectLst/>
              <a:latin typeface="SassoonCRInfant" charset="0"/>
            </a:endParaRPr>
          </a:p>
        </p:txBody>
      </p:sp>
    </p:spTree>
    <p:extLst>
      <p:ext uri="{BB962C8B-B14F-4D97-AF65-F5344CB8AC3E}">
        <p14:creationId xmlns:p14="http://schemas.microsoft.com/office/powerpoint/2010/main" val="16073503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85759D161D8604AB74522F46C433DD6" ma:contentTypeVersion="18" ma:contentTypeDescription="Create a new document." ma:contentTypeScope="" ma:versionID="4cdaba71716ba4db8d15fb4f4d95c5cd">
  <xsd:schema xmlns:xsd="http://www.w3.org/2001/XMLSchema" xmlns:xs="http://www.w3.org/2001/XMLSchema" xmlns:p="http://schemas.microsoft.com/office/2006/metadata/properties" xmlns:ns2="34da855e-44fd-4b9e-81ef-de614fcfcba9" xmlns:ns3="7c664c8c-a3f2-4ce5-a40c-62c74c3b6fdf" targetNamespace="http://schemas.microsoft.com/office/2006/metadata/properties" ma:root="true" ma:fieldsID="4eb136e6d47bf2a792e4da9fbae5a07e" ns2:_="" ns3:_="">
    <xsd:import namespace="34da855e-44fd-4b9e-81ef-de614fcfcba9"/>
    <xsd:import namespace="7c664c8c-a3f2-4ce5-a40c-62c74c3b6fd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da855e-44fd-4b9e-81ef-de614fcfcba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ca8110b4-7946-418e-8ab0-d3d0ec8bffd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c664c8c-a3f2-4ce5-a40c-62c74c3b6fd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c827930-49be-4648-8d6d-0a9eb256a12c}" ma:internalName="TaxCatchAll" ma:showField="CatchAllData" ma:web="7c664c8c-a3f2-4ce5-a40c-62c74c3b6fd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7c664c8c-a3f2-4ce5-a40c-62c74c3b6fdf" xsi:nil="true"/>
    <lcf76f155ced4ddcb4097134ff3c332f xmlns="34da855e-44fd-4b9e-81ef-de614fcfcba9">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85AE2D0-AAF1-4909-A2D4-5CB37F07105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da855e-44fd-4b9e-81ef-de614fcfcba9"/>
    <ds:schemaRef ds:uri="7c664c8c-a3f2-4ce5-a40c-62c74c3b6f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232C945-577C-424D-BB24-F36589D4E456}">
  <ds:schemaRefs>
    <ds:schemaRef ds:uri="http://purl.org/dc/terms/"/>
    <ds:schemaRef ds:uri="34da855e-44fd-4b9e-81ef-de614fcfcba9"/>
    <ds:schemaRef ds:uri="http://schemas.microsoft.com/office/2006/documentManagement/types"/>
    <ds:schemaRef ds:uri="http://schemas.openxmlformats.org/package/2006/metadata/core-properties"/>
    <ds:schemaRef ds:uri="7c664c8c-a3f2-4ce5-a40c-62c74c3b6fdf"/>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83E2CC35-413D-4F9E-8E38-F0CCF9990CC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39</TotalTime>
  <Words>216</Words>
  <Application>Microsoft Office PowerPoint</Application>
  <PresentationFormat>Widescreen</PresentationFormat>
  <Paragraphs>22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SassoonCRInfant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Ross</dc:creator>
  <cp:lastModifiedBy>Ms Drummond</cp:lastModifiedBy>
  <cp:revision>6</cp:revision>
  <dcterms:created xsi:type="dcterms:W3CDTF">2024-06-17T12:09:17Z</dcterms:created>
  <dcterms:modified xsi:type="dcterms:W3CDTF">2024-08-20T15:28:49Z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0x010100C85759D161D8604AB74522F46C433DD6</vt:lpwstr>
  </property>
</Properties>
</file>